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7" r:id="rId3"/>
    <p:sldId id="259" r:id="rId5"/>
    <p:sldId id="371" r:id="rId6"/>
    <p:sldId id="288" r:id="rId7"/>
    <p:sldId id="352" r:id="rId8"/>
    <p:sldId id="354" r:id="rId9"/>
    <p:sldId id="261" r:id="rId10"/>
    <p:sldId id="265" r:id="rId11"/>
    <p:sldId id="355" r:id="rId12"/>
    <p:sldId id="369" r:id="rId13"/>
    <p:sldId id="370" r:id="rId14"/>
    <p:sldId id="268" r:id="rId15"/>
    <p:sldId id="356" r:id="rId16"/>
    <p:sldId id="357" r:id="rId17"/>
    <p:sldId id="359" r:id="rId18"/>
    <p:sldId id="360" r:id="rId19"/>
    <p:sldId id="283" r:id="rId20"/>
    <p:sldId id="361" r:id="rId21"/>
    <p:sldId id="362" r:id="rId22"/>
    <p:sldId id="363" r:id="rId23"/>
    <p:sldId id="364" r:id="rId24"/>
    <p:sldId id="366" r:id="rId25"/>
    <p:sldId id="307" r:id="rId26"/>
    <p:sldId id="367" r:id="rId27"/>
    <p:sldId id="375" r:id="rId28"/>
    <p:sldId id="376" r:id="rId29"/>
    <p:sldId id="377" r:id="rId30"/>
    <p:sldId id="378" r:id="rId31"/>
    <p:sldId id="285" r:id="rId32"/>
    <p:sldId id="342" r:id="rId33"/>
    <p:sldId id="372" r:id="rId34"/>
    <p:sldId id="374" r:id="rId35"/>
    <p:sldId id="305" r:id="rId36"/>
  </p:sldIdLst>
  <p:sldSz cx="9144000" cy="5143500"/>
  <p:notesSz cx="6858000" cy="9144000"/>
  <p:embeddedFontLst>
    <p:embeddedFont>
      <p:font typeface="Roboto" panose="02000000000000000000"/>
      <p:regular r:id="rId40"/>
    </p:embeddedFont>
    <p:embeddedFont>
      <p:font typeface="Calibri" panose="020F0502020204030204"/>
      <p:regular r:id="rId41"/>
      <p:bold r:id="rId42"/>
      <p:italic r:id="rId43"/>
      <p:boldItalic r:id="rId44"/>
    </p:embeddedFont>
    <p:embeddedFont>
      <p:font typeface="微软雅黑" panose="020B0503020204020204" charset="-122"/>
      <p:regular r:id="rId45"/>
    </p:embeddedFont>
    <p:embeddedFont>
      <p:font typeface="Roboto Condensed" panose="02000000000000000000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596" userDrawn="1">
          <p15:clr>
            <a:srgbClr val="747775"/>
          </p15:clr>
        </p15:guide>
        <p15:guide id="2" pos="2979" userDrawn="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0" y="0"/>
      </p:cViewPr>
      <p:guideLst>
        <p:guide orient="horz" pos="1596"/>
        <p:guide pos="2979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9" Type="http://schemas.openxmlformats.org/officeDocument/2006/relationships/font" Target="fonts/font10.fntdata"/><Relationship Id="rId48" Type="http://schemas.openxmlformats.org/officeDocument/2006/relationships/font" Target="fonts/font9.fntdata"/><Relationship Id="rId47" Type="http://schemas.openxmlformats.org/officeDocument/2006/relationships/font" Target="fonts/font8.fntdata"/><Relationship Id="rId46" Type="http://schemas.openxmlformats.org/officeDocument/2006/relationships/font" Target="fonts/font7.fntdata"/><Relationship Id="rId45" Type="http://schemas.openxmlformats.org/officeDocument/2006/relationships/font" Target="fonts/font6.fntdata"/><Relationship Id="rId44" Type="http://schemas.openxmlformats.org/officeDocument/2006/relationships/font" Target="fonts/font5.fntdata"/><Relationship Id="rId43" Type="http://schemas.openxmlformats.org/officeDocument/2006/relationships/font" Target="fonts/font4.fntdata"/><Relationship Id="rId42" Type="http://schemas.openxmlformats.org/officeDocument/2006/relationships/font" Target="fonts/font3.fntdata"/><Relationship Id="rId41" Type="http://schemas.openxmlformats.org/officeDocument/2006/relationships/font" Target="fonts/font2.fntdata"/><Relationship Id="rId40" Type="http://schemas.openxmlformats.org/officeDocument/2006/relationships/font" Target="fonts/font1.fntdata"/><Relationship Id="rId4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b745a5ab96_1_0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87" name="Google Shape;87;g2b745a5ab96_1_0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2b7446d13eb_0_186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3" name="Google Shape;463;g2b7446d13eb_0_186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You can mention: </a:t>
            </a:r>
            <a:endParaRPr lang="en-GB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</a:p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</a:pPr>
            <a:r>
              <a:rPr lang="en-GB"/>
              <a:t>Problems you know, problems you know you dont know and problems you dont know you dont know.</a:t>
            </a:r>
            <a:endParaRPr lang="en-GB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464" name="Google Shape;464;g2b7446d13eb_0_186:notes"/>
          <p:cNvSpPr txBox="1"/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fld id="{00000000-1234-1234-1234-123412341234}" type="slidenum">
              <a:rPr lang="en-GB"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fld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2b7446d13eb_0_186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3" name="Google Shape;463;g2b7446d13eb_0_186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You can mention: </a:t>
            </a:r>
            <a:endParaRPr lang="en-GB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</a:p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</a:pPr>
            <a:r>
              <a:rPr lang="en-GB"/>
              <a:t>Problems you know, problems you know you dont know and problems you dont know you dont know.</a:t>
            </a:r>
            <a:endParaRPr lang="en-GB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464" name="Google Shape;464;g2b7446d13eb_0_186:notes"/>
          <p:cNvSpPr txBox="1"/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fld id="{00000000-1234-1234-1234-123412341234}" type="slidenum">
              <a:rPr lang="en-GB"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fld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2b7446d13eb_0_186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3" name="Google Shape;463;g2b7446d13eb_0_186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You can mention: </a:t>
            </a:r>
            <a:endParaRPr lang="en-GB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</a:p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</a:pPr>
            <a:r>
              <a:rPr lang="en-GB"/>
              <a:t>Problems you know, problems you know you dont know and problems you dont know you dont know.</a:t>
            </a:r>
            <a:endParaRPr lang="en-GB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464" name="Google Shape;464;g2b7446d13eb_0_186:notes"/>
          <p:cNvSpPr txBox="1"/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fld id="{00000000-1234-1234-1234-123412341234}" type="slidenum">
              <a:rPr lang="en-GB"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fld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b745a5ab96_1_45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g2b745a5ab96_1_45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253" name="Google Shape;253;g2b745a5ab96_1_45:notes"/>
          <p:cNvSpPr txBox="1"/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fld id="{00000000-1234-1234-1234-123412341234}" type="slidenum">
              <a:rPr lang="en-GB"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fld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2b745a5ab96_1_264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3" name="Google Shape;383;g2b745a5ab96_1_264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384" name="Google Shape;384;g2b745a5ab96_1_264:notes"/>
          <p:cNvSpPr txBox="1"/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fld id="{00000000-1234-1234-1234-123412341234}" type="slidenum">
              <a:rPr lang="en-GB"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fld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b745a5ab96_1_45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g2b745a5ab96_1_45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253" name="Google Shape;253;g2b745a5ab96_1_45:notes"/>
          <p:cNvSpPr txBox="1"/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fld id="{00000000-1234-1234-1234-123412341234}" type="slidenum">
              <a:rPr lang="en-GB"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fld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b745a5ab96_1_45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g2b745a5ab96_1_45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253" name="Google Shape;253;g2b745a5ab96_1_45:notes"/>
          <p:cNvSpPr txBox="1"/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fld id="{00000000-1234-1234-1234-123412341234}" type="slidenum">
              <a:rPr lang="en-GB"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fld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2b745a5ab96_1_797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4" name="Google Shape;684;g2b745a5ab96_1_797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685" name="Google Shape;685;g2b745a5ab96_1_797:notes"/>
          <p:cNvSpPr txBox="1"/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fld id="{00000000-1234-1234-1234-123412341234}" type="slidenum">
              <a:rPr lang="en-GB"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fld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2b745a5ab96_1_264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3" name="Google Shape;383;g2b745a5ab96_1_264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384" name="Google Shape;384;g2b745a5ab96_1_264:notes"/>
          <p:cNvSpPr txBox="1"/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fld id="{00000000-1234-1234-1234-123412341234}" type="slidenum">
              <a:rPr lang="en-GB"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fld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b745a5ab96_1_45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g2b745a5ab96_1_45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253" name="Google Shape;253;g2b745a5ab96_1_45:notes"/>
          <p:cNvSpPr txBox="1"/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fld id="{00000000-1234-1234-1234-123412341234}" type="slidenum">
              <a:rPr lang="en-GB"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fld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b745a5ab96_1_7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g2b745a5ab96_1_7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Fix stretched background and missing logos</a:t>
            </a:r>
            <a:endParaRPr lang="en-GB"/>
          </a:p>
        </p:txBody>
      </p:sp>
      <p:sp>
        <p:nvSpPr>
          <p:cNvPr id="135" name="Google Shape;135;g2b745a5ab96_1_7:notes"/>
          <p:cNvSpPr txBox="1"/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fld id="{00000000-1234-1234-1234-123412341234}" type="slidenum">
              <a:rPr lang="en-GB"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fld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b745a5ab96_1_45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g2b745a5ab96_1_45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253" name="Google Shape;253;g2b745a5ab96_1_45:notes"/>
          <p:cNvSpPr txBox="1"/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fld id="{00000000-1234-1234-1234-123412341234}" type="slidenum">
              <a:rPr lang="en-GB"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fld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2b745a5ab96_1_264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3" name="Google Shape;383;g2b745a5ab96_1_264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384" name="Google Shape;384;g2b745a5ab96_1_264:notes"/>
          <p:cNvSpPr txBox="1"/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fld id="{00000000-1234-1234-1234-123412341234}" type="slidenum">
              <a:rPr lang="en-GB"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fld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b745a5ab96_1_45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g2b745a5ab96_1_45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253" name="Google Shape;253;g2b745a5ab96_1_45:notes"/>
          <p:cNvSpPr txBox="1"/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fld id="{00000000-1234-1234-1234-123412341234}" type="slidenum">
              <a:rPr lang="en-GB"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fld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792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3" name="Google Shape;1793;g2b745a5ab96_1_1832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4" name="Google Shape;1794;g2b745a5ab96_1_1832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1795" name="Google Shape;1795;g2b745a5ab96_1_1832:notes"/>
          <p:cNvSpPr txBox="1"/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fld id="{00000000-1234-1234-1234-123412341234}" type="slidenum">
              <a:rPr lang="en-GB"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fld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b745a5ab96_1_45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g2b745a5ab96_1_45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253" name="Google Shape;253;g2b745a5ab96_1_45:notes"/>
          <p:cNvSpPr txBox="1"/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fld id="{00000000-1234-1234-1234-123412341234}" type="slidenum">
              <a:rPr lang="en-GB"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fld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b745a5ab96_1_45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g2b745a5ab96_1_45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253" name="Google Shape;253;g2b745a5ab96_1_45:notes"/>
          <p:cNvSpPr txBox="1"/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fld id="{00000000-1234-1234-1234-123412341234}" type="slidenum">
              <a:rPr lang="en-GB"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fld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b745a5ab96_1_45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g2b745a5ab96_1_45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253" name="Google Shape;253;g2b745a5ab96_1_45:notes"/>
          <p:cNvSpPr txBox="1"/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fld id="{00000000-1234-1234-1234-123412341234}" type="slidenum">
              <a:rPr lang="en-GB"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fld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b745a5ab96_1_45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g2b745a5ab96_1_45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253" name="Google Shape;253;g2b745a5ab96_1_45:notes"/>
          <p:cNvSpPr txBox="1"/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fld id="{00000000-1234-1234-1234-123412341234}" type="slidenum">
              <a:rPr lang="en-GB"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fld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b745a5ab96_1_45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g2b745a5ab96_1_45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253" name="Google Shape;253;g2b745a5ab96_1_45:notes"/>
          <p:cNvSpPr txBox="1"/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fld id="{00000000-1234-1234-1234-123412341234}" type="slidenum">
              <a:rPr lang="en-GB"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fld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g2b745a5ab96_1_87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In-house</a:t>
            </a:r>
            <a:endParaRPr lang="en-GB"/>
          </a:p>
          <a:p>
            <a:pPr marL="171450" lvl="0" indent="-171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GB">
                <a:solidFill>
                  <a:srgbClr val="7F7F7F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Inconsistency</a:t>
            </a:r>
            <a:endParaRPr sz="1400">
              <a:solidFill>
                <a:schemeClr val="dk1"/>
              </a:solidFill>
            </a:endParaRPr>
          </a:p>
          <a:p>
            <a:pPr marL="171450" lvl="0" indent="-15113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GB">
                <a:solidFill>
                  <a:srgbClr val="7F7F7F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Loss of institutional knowledge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Consultants</a:t>
            </a:r>
            <a:endParaRPr lang="en-GB"/>
          </a:p>
          <a:p>
            <a:pPr marL="171450" lvl="0" indent="-171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GB">
                <a:solidFill>
                  <a:srgbClr val="7F7F7F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Compliance gaps</a:t>
            </a:r>
            <a:endParaRPr sz="1400">
              <a:solidFill>
                <a:schemeClr val="dk1"/>
              </a:solidFill>
            </a:endParaRPr>
          </a:p>
          <a:p>
            <a:pPr marL="171450" lvl="0" indent="-171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GB">
                <a:solidFill>
                  <a:srgbClr val="7F7F7F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Expensive</a:t>
            </a:r>
            <a:endParaRPr>
              <a:solidFill>
                <a:srgbClr val="7F7F7F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Nimonik</a:t>
            </a:r>
            <a:endParaRPr lang="en-GB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-  Comprehensive compliance</a:t>
            </a:r>
            <a:endParaRPr lang="en-GB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Software and data services</a:t>
            </a:r>
            <a:endParaRPr lang="en-GB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- Integrate yourself</a:t>
            </a:r>
            <a:endParaRPr lang="en-GB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- Expensive and complicated</a:t>
            </a:r>
            <a:endParaRPr lang="en-GB"/>
          </a:p>
        </p:txBody>
      </p:sp>
      <p:sp>
        <p:nvSpPr>
          <p:cNvPr id="743" name="Google Shape;743;g2b745a5ab96_1_870:notes"/>
          <p:cNvSpPr/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b745a5ab96_1_45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g2b745a5ab96_1_45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253" name="Google Shape;253;g2b745a5ab96_1_45:notes"/>
          <p:cNvSpPr txBox="1"/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fld id="{00000000-1234-1234-1234-123412341234}" type="slidenum">
              <a:rPr lang="en-GB"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fld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371" name="Shape 2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2" name="Google Shape;2372;g2b745a5ab96_1_3012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Remind them that they will see 1, 2, 3 throughout the presentation and this is the core pillars of Nimonik. </a:t>
            </a:r>
            <a:endParaRPr lang="en-GB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Mention how this is more important than ever in the current budget restriction economy.</a:t>
            </a:r>
            <a:endParaRPr lang="en-GB"/>
          </a:p>
        </p:txBody>
      </p:sp>
      <p:sp>
        <p:nvSpPr>
          <p:cNvPr id="2373" name="Google Shape;2373;g2b745a5ab96_1_3012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371" name="Shape 2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2" name="Google Shape;2372;g2b745a5ab96_1_3012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Remind them that they will see 1, 2, 3 throughout the presentation and this is the core pillars of Nimonik. </a:t>
            </a:r>
            <a:endParaRPr lang="en-GB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Mention how this is more important than ever in the current budget restriction economy.</a:t>
            </a:r>
            <a:endParaRPr lang="en-GB"/>
          </a:p>
        </p:txBody>
      </p:sp>
      <p:sp>
        <p:nvSpPr>
          <p:cNvPr id="2373" name="Google Shape;2373;g2b745a5ab96_1_3012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b745a5ab96_1_45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g2b745a5ab96_1_45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253" name="Google Shape;253;g2b745a5ab96_1_45:notes"/>
          <p:cNvSpPr txBox="1"/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fld id="{00000000-1234-1234-1234-123412341234}" type="slidenum">
              <a:rPr lang="en-GB"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fld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698" name="Shape 1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" name="Google Shape;1699;g2b745a5ab96_1_1757:notes"/>
          <p:cNvSpPr/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0" name="Google Shape;1700;g2b745a5ab96_1_175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1701" name="Google Shape;1701;g2b745a5ab96_1_1757:notes"/>
          <p:cNvSpPr txBox="1"/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fld id="{00000000-1234-1234-1234-123412341234}" type="slidenum">
              <a:rPr lang="en-GB"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fld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868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g2b7446d13eb_0_380:notes"/>
          <p:cNvSpPr/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0" name="Google Shape;870;g2b7446d13eb_0_38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2b745a5ab96_1_264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3" name="Google Shape;383;g2b745a5ab96_1_264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384" name="Google Shape;384;g2b745a5ab96_1_264:notes"/>
          <p:cNvSpPr txBox="1"/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fld id="{00000000-1234-1234-1234-123412341234}" type="slidenum">
              <a:rPr lang="en-GB"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fld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2b745a5ab96_1_264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3" name="Google Shape;383;g2b745a5ab96_1_264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384" name="Google Shape;384;g2b745a5ab96_1_264:notes"/>
          <p:cNvSpPr txBox="1"/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fld id="{00000000-1234-1234-1234-123412341234}" type="slidenum">
              <a:rPr lang="en-GB"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fld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b745a5ab96_1_45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g2b745a5ab96_1_45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253" name="Google Shape;253;g2b745a5ab96_1_45:notes"/>
          <p:cNvSpPr txBox="1"/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fld id="{00000000-1234-1234-1234-123412341234}" type="slidenum">
              <a:rPr lang="en-GB"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fld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2b745a5ab96_1_264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3" name="Google Shape;383;g2b745a5ab96_1_264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384" name="Google Shape;384;g2b745a5ab96_1_264:notes"/>
          <p:cNvSpPr txBox="1"/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fld id="{00000000-1234-1234-1234-123412341234}" type="slidenum">
              <a:rPr lang="en-GB"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fld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2b745a5ab96_1_264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3" name="Google Shape;383;g2b745a5ab96_1_264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384" name="Google Shape;384;g2b745a5ab96_1_264:notes"/>
          <p:cNvSpPr txBox="1"/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fld id="{00000000-1234-1234-1234-123412341234}" type="slidenum">
              <a:rPr lang="en-GB"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fld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Roboto theme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 panose="02000000000000000000"/>
              <a:buChar char="●"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1pPr>
            <a:lvl2pPr marL="91440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 panose="02000000000000000000"/>
              <a:buChar char="○"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marL="137160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 panose="02000000000000000000"/>
              <a:buChar char="■"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marL="182880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 panose="02000000000000000000"/>
              <a:buChar char="●"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marL="228600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 panose="02000000000000000000"/>
              <a:buChar char="○"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marL="274320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 panose="02000000000000000000"/>
              <a:buChar char="■"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marL="320040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 panose="02000000000000000000"/>
              <a:buChar char="●"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marL="365760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 panose="02000000000000000000"/>
              <a:buChar char="○"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marL="411480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Roboto" panose="02000000000000000000"/>
              <a:buChar char="■"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 panose="02000000000000000000"/>
              <a:buNone/>
              <a:defRPr sz="1400" b="0" i="0" u="none" strike="noStrike" cap="none">
                <a:solidFill>
                  <a:srgbClr val="00000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 panose="02000000000000000000"/>
              <a:buNone/>
              <a:defRPr sz="1400" b="0" i="0" u="none" strike="noStrike" cap="none">
                <a:solidFill>
                  <a:srgbClr val="00000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 panose="02000000000000000000"/>
              <a:buNone/>
              <a:defRPr sz="1400" b="0" i="0" u="none" strike="noStrike" cap="none">
                <a:solidFill>
                  <a:srgbClr val="00000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 panose="02000000000000000000"/>
              <a:buNone/>
              <a:defRPr sz="1400" b="0" i="0" u="none" strike="noStrike" cap="none">
                <a:solidFill>
                  <a:srgbClr val="00000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 panose="02000000000000000000"/>
              <a:buNone/>
              <a:defRPr sz="1400" b="0" i="0" u="none" strike="noStrike" cap="none">
                <a:solidFill>
                  <a:srgbClr val="00000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 panose="02000000000000000000"/>
              <a:buNone/>
              <a:defRPr sz="1400" b="0" i="0" u="none" strike="noStrike" cap="none">
                <a:solidFill>
                  <a:srgbClr val="00000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 panose="02000000000000000000"/>
              <a:buNone/>
              <a:defRPr sz="1400" b="0" i="0" u="none" strike="noStrike" cap="none">
                <a:solidFill>
                  <a:srgbClr val="00000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 panose="02000000000000000000"/>
              <a:buNone/>
              <a:defRPr sz="1400" b="0" i="0" u="none" strike="noStrike" cap="none">
                <a:solidFill>
                  <a:srgbClr val="00000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 panose="02000000000000000000"/>
              <a:buNone/>
              <a:defRPr sz="1400" b="0" i="0" u="none" strike="noStrike" cap="none">
                <a:solidFill>
                  <a:srgbClr val="00000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 panose="02000000000000000000"/>
              <a:buNone/>
              <a:defRPr sz="1400" b="0" i="0" u="none" strike="noStrike" cap="none">
                <a:solidFill>
                  <a:srgbClr val="00000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 panose="02000000000000000000"/>
              <a:buNone/>
              <a:defRPr sz="1400" b="0" i="0" u="none" strike="noStrike" cap="none">
                <a:solidFill>
                  <a:srgbClr val="00000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 panose="02000000000000000000"/>
              <a:buNone/>
              <a:defRPr sz="1400" b="0" i="0" u="none" strike="noStrike" cap="none">
                <a:solidFill>
                  <a:srgbClr val="00000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 panose="02000000000000000000"/>
              <a:buNone/>
              <a:defRPr sz="1400" b="0" i="0" u="none" strike="noStrike" cap="none">
                <a:solidFill>
                  <a:srgbClr val="00000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 panose="02000000000000000000"/>
              <a:buNone/>
              <a:defRPr sz="1400" b="0" i="0" u="none" strike="noStrike" cap="none">
                <a:solidFill>
                  <a:srgbClr val="00000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 panose="02000000000000000000"/>
              <a:buNone/>
              <a:defRPr sz="1400" b="0" i="0" u="none" strike="noStrike" cap="none">
                <a:solidFill>
                  <a:srgbClr val="00000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 panose="02000000000000000000"/>
              <a:buNone/>
              <a:defRPr sz="1400" b="0" i="0" u="none" strike="noStrike" cap="none">
                <a:solidFill>
                  <a:srgbClr val="00000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 panose="02000000000000000000"/>
              <a:buNone/>
              <a:defRPr sz="1400" b="0" i="0" u="none" strike="noStrike" cap="none">
                <a:solidFill>
                  <a:srgbClr val="00000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 panose="02000000000000000000"/>
              <a:buNone/>
              <a:defRPr sz="1400" b="0" i="0" u="none" strike="noStrike" cap="none">
                <a:solidFill>
                  <a:srgbClr val="00000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OBJECT_1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oboto theme 1">
  <p:cSld name="OBJECT_2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/>
        </p:txBody>
      </p:sp>
      <p:sp>
        <p:nvSpPr>
          <p:cNvPr id="64" name="Google Shape;64;p15"/>
          <p:cNvSpPr txBox="1"/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 panose="02000000000000000000"/>
              <a:buChar char="●"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1pPr>
            <a:lvl2pPr marL="91440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 panose="02000000000000000000"/>
              <a:buChar char="○"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marL="137160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 panose="02000000000000000000"/>
              <a:buChar char="■"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marL="182880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 panose="02000000000000000000"/>
              <a:buChar char="●"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marL="228600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 panose="02000000000000000000"/>
              <a:buChar char="○"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marL="274320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 panose="02000000000000000000"/>
              <a:buChar char="■"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marL="320040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 panose="02000000000000000000"/>
              <a:buChar char="●"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marL="365760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 panose="02000000000000000000"/>
              <a:buChar char="○"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marL="411480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Roboto" panose="02000000000000000000"/>
              <a:buChar char="■"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/>
        </p:txBody>
      </p:sp>
      <p:sp>
        <p:nvSpPr>
          <p:cNvPr id="65" name="Google Shape;65;p15"/>
          <p:cNvSpPr txBox="1"/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 panose="02000000000000000000"/>
              <a:buNone/>
              <a:defRPr sz="1400" b="0" i="0" u="none" strike="noStrike" cap="none">
                <a:solidFill>
                  <a:srgbClr val="00000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 panose="02000000000000000000"/>
              <a:buNone/>
              <a:defRPr sz="1400" b="0" i="0" u="none" strike="noStrike" cap="none">
                <a:solidFill>
                  <a:srgbClr val="00000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 panose="02000000000000000000"/>
              <a:buNone/>
              <a:defRPr sz="1400" b="0" i="0" u="none" strike="noStrike" cap="none">
                <a:solidFill>
                  <a:srgbClr val="00000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 panose="02000000000000000000"/>
              <a:buNone/>
              <a:defRPr sz="1400" b="0" i="0" u="none" strike="noStrike" cap="none">
                <a:solidFill>
                  <a:srgbClr val="00000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 panose="02000000000000000000"/>
              <a:buNone/>
              <a:defRPr sz="1400" b="0" i="0" u="none" strike="noStrike" cap="none">
                <a:solidFill>
                  <a:srgbClr val="00000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 panose="02000000000000000000"/>
              <a:buNone/>
              <a:defRPr sz="1400" b="0" i="0" u="none" strike="noStrike" cap="none">
                <a:solidFill>
                  <a:srgbClr val="00000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 panose="02000000000000000000"/>
              <a:buNone/>
              <a:defRPr sz="1400" b="0" i="0" u="none" strike="noStrike" cap="none">
                <a:solidFill>
                  <a:srgbClr val="00000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 panose="02000000000000000000"/>
              <a:buNone/>
              <a:defRPr sz="1400" b="0" i="0" u="none" strike="noStrike" cap="none">
                <a:solidFill>
                  <a:srgbClr val="00000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 panose="02000000000000000000"/>
              <a:buNone/>
              <a:defRPr sz="1400" b="0" i="0" u="none" strike="noStrike" cap="none">
                <a:solidFill>
                  <a:srgbClr val="00000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/>
        </p:txBody>
      </p:sp>
      <p:sp>
        <p:nvSpPr>
          <p:cNvPr id="66" name="Google Shape;66;p15"/>
          <p:cNvSpPr txBox="1"/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 panose="02000000000000000000"/>
              <a:buNone/>
              <a:defRPr sz="1400" b="0" i="0" u="none" strike="noStrike" cap="none">
                <a:solidFill>
                  <a:srgbClr val="00000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 panose="02000000000000000000"/>
              <a:buNone/>
              <a:defRPr sz="1400" b="0" i="0" u="none" strike="noStrike" cap="none">
                <a:solidFill>
                  <a:srgbClr val="00000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 panose="02000000000000000000"/>
              <a:buNone/>
              <a:defRPr sz="1400" b="0" i="0" u="none" strike="noStrike" cap="none">
                <a:solidFill>
                  <a:srgbClr val="00000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 panose="02000000000000000000"/>
              <a:buNone/>
              <a:defRPr sz="1400" b="0" i="0" u="none" strike="noStrike" cap="none">
                <a:solidFill>
                  <a:srgbClr val="00000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 panose="02000000000000000000"/>
              <a:buNone/>
              <a:defRPr sz="1400" b="0" i="0" u="none" strike="noStrike" cap="none">
                <a:solidFill>
                  <a:srgbClr val="00000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 panose="02000000000000000000"/>
              <a:buNone/>
              <a:defRPr sz="1400" b="0" i="0" u="none" strike="noStrike" cap="none">
                <a:solidFill>
                  <a:srgbClr val="00000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 panose="02000000000000000000"/>
              <a:buNone/>
              <a:defRPr sz="1400" b="0" i="0" u="none" strike="noStrike" cap="none">
                <a:solidFill>
                  <a:srgbClr val="00000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 panose="02000000000000000000"/>
              <a:buNone/>
              <a:defRPr sz="1400" b="0" i="0" u="none" strike="noStrike" cap="none">
                <a:solidFill>
                  <a:srgbClr val="00000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 panose="02000000000000000000"/>
              <a:buNone/>
              <a:defRPr sz="1400" b="0" i="0" u="none" strike="noStrike" cap="none">
                <a:solidFill>
                  <a:srgbClr val="00000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/>
        </p:txBody>
      </p:sp>
      <p:sp>
        <p:nvSpPr>
          <p:cNvPr id="67" name="Google Shape;67;p15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OBJECT_3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/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type="body" idx="1"/>
          </p:nvPr>
        </p:nvSpPr>
        <p:spPr>
          <a:xfrm>
            <a:off x="628650" y="1369223"/>
            <a:ext cx="7886700" cy="32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type="dt" idx="10"/>
          </p:nvPr>
        </p:nvSpPr>
        <p:spPr>
          <a:xfrm>
            <a:off x="628650" y="476727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type="ftr" idx="11"/>
          </p:nvPr>
        </p:nvSpPr>
        <p:spPr>
          <a:xfrm>
            <a:off x="3028950" y="4767275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type="sldNum" idx="12"/>
          </p:nvPr>
        </p:nvSpPr>
        <p:spPr>
          <a:xfrm>
            <a:off x="6457950" y="476727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/>
          <p:nvPr>
            <p:ph type="pic" idx="2"/>
          </p:nvPr>
        </p:nvSpPr>
        <p:spPr>
          <a:xfrm>
            <a:off x="1" y="0"/>
            <a:ext cx="3255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3.png"/><Relationship Id="rId3" Type="http://schemas.openxmlformats.org/officeDocument/2006/relationships/hyperlink" Target="http://nimonik.com" TargetMode="Externa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1.xml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hyperlink" Target="http://nimonik.com" TargetMode="External"/><Relationship Id="rId8" Type="http://schemas.openxmlformats.org/officeDocument/2006/relationships/tags" Target="../tags/tag18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2" Type="http://schemas.openxmlformats.org/officeDocument/2006/relationships/notesSlide" Target="../notesSlides/notesSlide17.xml"/><Relationship Id="rId11" Type="http://schemas.openxmlformats.org/officeDocument/2006/relationships/slideLayout" Target="../slideLayouts/slideLayout12.xml"/><Relationship Id="rId10" Type="http://schemas.openxmlformats.org/officeDocument/2006/relationships/image" Target="../media/image37.png"/><Relationship Id="rId1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9.xml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image" Target="../media/image11.png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0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29" Type="http://schemas.openxmlformats.org/officeDocument/2006/relationships/slideLayout" Target="../slideLayouts/slideLayout12.xml"/><Relationship Id="rId28" Type="http://schemas.openxmlformats.org/officeDocument/2006/relationships/image" Target="../media/image31.png"/><Relationship Id="rId27" Type="http://schemas.openxmlformats.org/officeDocument/2006/relationships/image" Target="../media/image30.png"/><Relationship Id="rId26" Type="http://schemas.openxmlformats.org/officeDocument/2006/relationships/image" Target="../media/image29.png"/><Relationship Id="rId25" Type="http://schemas.openxmlformats.org/officeDocument/2006/relationships/image" Target="../media/image28.jpeg"/><Relationship Id="rId24" Type="http://schemas.openxmlformats.org/officeDocument/2006/relationships/image" Target="../media/image27.png"/><Relationship Id="rId23" Type="http://schemas.openxmlformats.org/officeDocument/2006/relationships/image" Target="../media/image26.png"/><Relationship Id="rId22" Type="http://schemas.openxmlformats.org/officeDocument/2006/relationships/image" Target="../media/image25.png"/><Relationship Id="rId21" Type="http://schemas.openxmlformats.org/officeDocument/2006/relationships/image" Target="../media/image24.png"/><Relationship Id="rId20" Type="http://schemas.openxmlformats.org/officeDocument/2006/relationships/image" Target="../media/image23.jpeg"/><Relationship Id="rId2" Type="http://schemas.openxmlformats.org/officeDocument/2006/relationships/image" Target="../media/image5.png"/><Relationship Id="rId19" Type="http://schemas.openxmlformats.org/officeDocument/2006/relationships/image" Target="../media/image22.png"/><Relationship Id="rId18" Type="http://schemas.openxmlformats.org/officeDocument/2006/relationships/image" Target="../media/image21.png"/><Relationship Id="rId17" Type="http://schemas.openxmlformats.org/officeDocument/2006/relationships/image" Target="../media/image20.png"/><Relationship Id="rId16" Type="http://schemas.openxmlformats.org/officeDocument/2006/relationships/image" Target="../media/image19.png"/><Relationship Id="rId15" Type="http://schemas.openxmlformats.org/officeDocument/2006/relationships/image" Target="../media/image18.png"/><Relationship Id="rId14" Type="http://schemas.openxmlformats.org/officeDocument/2006/relationships/image" Target="../media/image17.png"/><Relationship Id="rId13" Type="http://schemas.openxmlformats.org/officeDocument/2006/relationships/image" Target="../media/image16.png"/><Relationship Id="rId12" Type="http://schemas.openxmlformats.org/officeDocument/2006/relationships/image" Target="../media/image15.png"/><Relationship Id="rId11" Type="http://schemas.openxmlformats.org/officeDocument/2006/relationships/image" Target="../media/image14.png"/><Relationship Id="rId10" Type="http://schemas.openxmlformats.org/officeDocument/2006/relationships/image" Target="../media/image13.png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0.xml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hyperlink" Target="http://nimonik.com" TargetMode="External"/><Relationship Id="rId8" Type="http://schemas.openxmlformats.org/officeDocument/2006/relationships/tags" Target="../tags/tag27.xml"/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2" Type="http://schemas.openxmlformats.org/officeDocument/2006/relationships/notesSlide" Target="../notesSlides/notesSlide23.xml"/><Relationship Id="rId11" Type="http://schemas.openxmlformats.org/officeDocument/2006/relationships/slideLayout" Target="../slideLayouts/slideLayout12.xml"/><Relationship Id="rId10" Type="http://schemas.openxmlformats.org/officeDocument/2006/relationships/image" Target="../media/image37.png"/><Relationship Id="rId1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5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8.jpeg"/><Relationship Id="rId1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tags" Target="../tags/tag35.xml"/><Relationship Id="rId8" Type="http://schemas.openxmlformats.org/officeDocument/2006/relationships/tags" Target="../tags/tag34.xml"/><Relationship Id="rId7" Type="http://schemas.openxmlformats.org/officeDocument/2006/relationships/tags" Target="../tags/tag33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2" Type="http://schemas.openxmlformats.org/officeDocument/2006/relationships/notesSlide" Target="../notesSlides/notesSlide31.xml"/><Relationship Id="rId21" Type="http://schemas.openxmlformats.org/officeDocument/2006/relationships/slideLayout" Target="../slideLayouts/slideLayout12.xml"/><Relationship Id="rId20" Type="http://schemas.openxmlformats.org/officeDocument/2006/relationships/tags" Target="../tags/tag46.xml"/><Relationship Id="rId2" Type="http://schemas.openxmlformats.org/officeDocument/2006/relationships/tags" Target="../tags/tag28.xml"/><Relationship Id="rId19" Type="http://schemas.openxmlformats.org/officeDocument/2006/relationships/tags" Target="../tags/tag45.xml"/><Relationship Id="rId18" Type="http://schemas.openxmlformats.org/officeDocument/2006/relationships/tags" Target="../tags/tag44.xml"/><Relationship Id="rId17" Type="http://schemas.openxmlformats.org/officeDocument/2006/relationships/tags" Target="../tags/tag43.xml"/><Relationship Id="rId16" Type="http://schemas.openxmlformats.org/officeDocument/2006/relationships/tags" Target="../tags/tag42.xml"/><Relationship Id="rId15" Type="http://schemas.openxmlformats.org/officeDocument/2006/relationships/tags" Target="../tags/tag41.xml"/><Relationship Id="rId14" Type="http://schemas.openxmlformats.org/officeDocument/2006/relationships/tags" Target="../tags/tag40.xml"/><Relationship Id="rId13" Type="http://schemas.openxmlformats.org/officeDocument/2006/relationships/tags" Target="../tags/tag39.xml"/><Relationship Id="rId12" Type="http://schemas.openxmlformats.org/officeDocument/2006/relationships/tags" Target="../tags/tag38.xml"/><Relationship Id="rId11" Type="http://schemas.openxmlformats.org/officeDocument/2006/relationships/tags" Target="../tags/tag37.xml"/><Relationship Id="rId10" Type="http://schemas.openxmlformats.org/officeDocument/2006/relationships/tags" Target="../tags/tag36.xml"/><Relationship Id="rId1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3.xml"/><Relationship Id="rId4" Type="http://schemas.openxmlformats.org/officeDocument/2006/relationships/slideLayout" Target="../slideLayouts/slideLayout11.xml"/><Relationship Id="rId3" Type="http://schemas.openxmlformats.org/officeDocument/2006/relationships/image" Target="../media/image41.png"/><Relationship Id="rId2" Type="http://schemas.openxmlformats.org/officeDocument/2006/relationships/hyperlink" Target="mailto:info@nimonik.com" TargetMode="External"/><Relationship Id="rId1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1.xml"/><Relationship Id="rId4" Type="http://schemas.openxmlformats.org/officeDocument/2006/relationships/image" Target="../media/image36.jpeg"/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hyperlink" Target="http://nimonik.com" TargetMode="Externa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2" Type="http://schemas.openxmlformats.org/officeDocument/2006/relationships/notesSlide" Target="../notesSlides/notesSlide5.xml"/><Relationship Id="rId11" Type="http://schemas.openxmlformats.org/officeDocument/2006/relationships/slideLayout" Target="../slideLayouts/slideLayout12.xml"/><Relationship Id="rId10" Type="http://schemas.openxmlformats.org/officeDocument/2006/relationships/image" Target="../media/image37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2.xml"/><Relationship Id="rId2" Type="http://schemas.openxmlformats.org/officeDocument/2006/relationships/tags" Target="../tags/tag9.xm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0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0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-100700" y="-56874"/>
            <a:ext cx="9244702" cy="519743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</p:pic>
      <p:pic>
        <p:nvPicPr>
          <p:cNvPr id="90" name="Google Shape;90;p20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-100700" y="-56875"/>
            <a:ext cx="9244702" cy="52215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0"/>
          <p:cNvSpPr txBox="1"/>
          <p:nvPr/>
        </p:nvSpPr>
        <p:spPr>
          <a:xfrm>
            <a:off x="1679575" y="1026795"/>
            <a:ext cx="5785485" cy="2256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 panose="020B0604020202020204"/>
              <a:buNone/>
            </a:pPr>
            <a:endParaRPr sz="4800">
              <a:solidFill>
                <a:schemeClr val="lt1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 panose="020B0604020202020204"/>
              <a:buNone/>
            </a:pPr>
            <a:r>
              <a:rPr lang="zh-CN" altLang="en-US" sz="5400" b="1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行业标准购买指南</a:t>
            </a:r>
            <a:endParaRPr lang="zh-CN" altLang="en-US" sz="5400" b="1">
              <a:solidFill>
                <a:schemeClr val="lt1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pic>
        <p:nvPicPr>
          <p:cNvPr id="92" name="Google Shape;92;p20">
            <a:hlinkClick r:id="rId3"/>
          </p:cNvPr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7218831" y="4343180"/>
            <a:ext cx="1669800" cy="556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4009390" y="4437380"/>
            <a:ext cx="10248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800">
                <a:solidFill>
                  <a:schemeClr val="bg1"/>
                </a:solidFill>
              </a:rPr>
              <a:t>2025·09</a:t>
            </a:r>
            <a:endParaRPr lang="en-US" altLang="zh-CN" sz="180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advTm="15409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31"/>
          <p:cNvSpPr txBox="1"/>
          <p:nvPr/>
        </p:nvSpPr>
        <p:spPr>
          <a:xfrm>
            <a:off x="295275" y="1359535"/>
            <a:ext cx="8215630" cy="3306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r>
              <a:rPr lang="zh-CN" altLang="en-US" sz="2000" i="0" u="none" strike="noStrike" cap="none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每个国家都有自己的国家标准机构</a:t>
            </a:r>
            <a:r>
              <a:rPr lang="en-US" altLang="zh-CN" sz="2000" i="0" u="none" strike="noStrike" cap="none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 (NSB)</a:t>
            </a:r>
            <a:r>
              <a:rPr lang="zh-CN" altLang="en-US" sz="2000" i="0" u="none" strike="noStrike" cap="none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。</a:t>
            </a:r>
            <a:endParaRPr lang="zh-CN" altLang="en-US" sz="2000" i="0" u="none" strike="noStrike" cap="none">
              <a:solidFill>
                <a:schemeClr val="tx1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lang="zh-CN" altLang="en-US" sz="2000" i="0" u="none" strike="noStrike" cap="none">
              <a:solidFill>
                <a:schemeClr val="tx1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r>
              <a:rPr lang="zh-CN" altLang="en-US" sz="2000" i="0" u="none" strike="noStrike" cap="none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包括：</a:t>
            </a:r>
            <a:endParaRPr lang="zh-CN" altLang="en-US" sz="2000" i="0" u="none" strike="noStrike" cap="none">
              <a:solidFill>
                <a:schemeClr val="tx1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r>
              <a:rPr lang="en-US" altLang="zh-CN" sz="2000" i="0" u="none" strike="noStrike" cap="none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AFNOR</a:t>
            </a:r>
            <a:r>
              <a:rPr lang="zh-CN" altLang="en-US" sz="2000" i="0" u="none" strike="noStrike" cap="none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（法国）</a:t>
            </a:r>
            <a:endParaRPr lang="zh-CN" altLang="en-US" sz="2000" i="0" u="none" strike="noStrike" cap="none">
              <a:solidFill>
                <a:schemeClr val="tx1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r>
              <a:rPr lang="en-US" altLang="zh-CN" sz="2000" i="0" u="none" strike="noStrike" cap="none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AENOR</a:t>
            </a:r>
            <a:r>
              <a:rPr lang="zh-CN" altLang="en-US" sz="2000" i="0" u="none" strike="noStrike" cap="none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（西班牙）</a:t>
            </a:r>
            <a:endParaRPr lang="zh-CN" altLang="en-US" sz="2000" i="0" u="none" strike="noStrike" cap="none">
              <a:solidFill>
                <a:schemeClr val="tx1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r>
              <a:rPr lang="en-US" altLang="zh-CN" sz="2000" i="0" u="none" strike="noStrike" cap="none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DIN</a:t>
            </a:r>
            <a:r>
              <a:rPr lang="zh-CN" altLang="en-US" sz="2000" i="0" u="none" strike="noStrike" cap="none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（德国）</a:t>
            </a:r>
            <a:endParaRPr lang="zh-CN" altLang="en-US" sz="2000" i="0" u="none" strike="noStrike" cap="none">
              <a:solidFill>
                <a:schemeClr val="tx1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r>
              <a:rPr lang="en-US" altLang="zh-CN" sz="2000" i="0" u="none" strike="noStrike" cap="none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SIS</a:t>
            </a:r>
            <a:r>
              <a:rPr lang="zh-CN" altLang="en-US" sz="2000" i="0" u="none" strike="noStrike" cap="none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（瑞典）</a:t>
            </a:r>
            <a:endParaRPr lang="zh-CN" altLang="en-US" sz="2000" i="0" u="none" strike="noStrike" cap="none">
              <a:solidFill>
                <a:schemeClr val="tx1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r>
              <a:rPr lang="en-US" altLang="zh-CN" sz="2000" i="0" u="none" strike="noStrike" cap="none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BSI</a:t>
            </a:r>
            <a:r>
              <a:rPr lang="zh-CN" altLang="en-US" sz="2000" i="0" u="none" strike="noStrike" cap="none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（英国）</a:t>
            </a:r>
            <a:endParaRPr lang="zh-CN" altLang="en-US" sz="2000" i="0" u="none" strike="noStrike" cap="none">
              <a:solidFill>
                <a:schemeClr val="tx1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r>
              <a:rPr lang="en-US" altLang="zh-CN" sz="2000" i="0" u="none" strike="noStrike" cap="none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SAC</a:t>
            </a:r>
            <a:r>
              <a:rPr lang="zh-CN" altLang="en-US" sz="2000" i="0" u="none" strike="noStrike" cap="none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（中国）</a:t>
            </a:r>
            <a:endParaRPr lang="zh-CN" altLang="en-US" sz="2000" i="0" u="none" strike="noStrike" cap="none">
              <a:solidFill>
                <a:schemeClr val="tx1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r>
              <a:rPr lang="zh-CN" altLang="en-US" sz="2000" i="0" u="none" strike="noStrike" cap="none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完整列表可在ISO网站上找到</a:t>
            </a:r>
            <a:endParaRPr lang="zh-CN" altLang="en-US" sz="1800" b="1" i="0" u="none" strike="noStrike" cap="none">
              <a:solidFill>
                <a:schemeClr val="tx1"/>
              </a:solidFill>
              <a:latin typeface="Roboto" panose="02000000000000000000"/>
              <a:ea typeface="宋体" panose="02010600030101010101" pitchFamily="2" charset="-122"/>
              <a:cs typeface="Roboto" panose="02000000000000000000"/>
              <a:sym typeface="Roboto" panose="02000000000000000000"/>
            </a:endParaRPr>
          </a:p>
        </p:txBody>
      </p:sp>
      <p:pic>
        <p:nvPicPr>
          <p:cNvPr id="257" name="Google Shape;257;p24"/>
          <p:cNvPicPr preferRelativeResize="0"/>
          <p:nvPr/>
        </p:nvPicPr>
        <p:blipFill rotWithShape="1">
          <a:blip r:embed="rId1"/>
          <a:srcRect t="26583"/>
          <a:stretch>
            <a:fillRect/>
          </a:stretch>
        </p:blipFill>
        <p:spPr>
          <a:xfrm>
            <a:off x="0" y="-1"/>
            <a:ext cx="9143998" cy="1152935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28"/>
          <p:cNvSpPr txBox="1"/>
          <p:nvPr/>
        </p:nvSpPr>
        <p:spPr>
          <a:xfrm>
            <a:off x="345440" y="273685"/>
            <a:ext cx="7646670" cy="718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 panose="020B0604020202020204"/>
              <a:buNone/>
            </a:pPr>
            <a:r>
              <a:rPr lang="en-GB" sz="4800" b="1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Arial" panose="020B0604020202020204" pitchFamily="34" charset="0"/>
              </a:rPr>
              <a:t>国家标准机构</a:t>
            </a:r>
            <a:endParaRPr lang="en-GB" sz="4800" b="1" i="0" u="none" strike="noStrike" cap="none">
              <a:solidFill>
                <a:schemeClr val="lt1"/>
              </a:solidFill>
              <a:latin typeface="Roboto" panose="02000000000000000000"/>
              <a:ea typeface="Roboto" panose="02000000000000000000"/>
              <a:cs typeface="Roboto" panose="0200000000000000000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advTm="51605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31"/>
          <p:cNvSpPr txBox="1"/>
          <p:nvPr/>
        </p:nvSpPr>
        <p:spPr>
          <a:xfrm>
            <a:off x="295275" y="1359535"/>
            <a:ext cx="8215630" cy="3306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r>
              <a:rPr lang="en-US" altLang="zh-CN" sz="2000" i="0" u="none" strike="noStrike" cap="none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-“</a:t>
            </a:r>
            <a:r>
              <a:rPr lang="zh-CN" altLang="en-US" sz="2000" i="0" u="none" strike="noStrike" cap="none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美国国家标准协会</a:t>
            </a:r>
            <a:r>
              <a:rPr lang="en-US" altLang="zh-CN" sz="2000" i="0" u="none" strike="noStrike" cap="none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 (ANSI) </a:t>
            </a:r>
            <a:r>
              <a:rPr lang="zh-CN" altLang="en-US" sz="2000" i="0" u="none" strike="noStrike" cap="none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是一个私营非营利组织，负责管理和协调美国自愿标准和合格评定体系</a:t>
            </a:r>
            <a:r>
              <a:rPr lang="en-US" altLang="zh-CN" sz="2000" i="0" u="none" strike="noStrike" cap="none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”</a:t>
            </a:r>
            <a:r>
              <a:rPr lang="zh-CN" altLang="en-US" sz="2000" i="0" u="none" strike="noStrike" cap="none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，严格来说它并不是一个国家标准机构</a:t>
            </a:r>
            <a:r>
              <a:rPr lang="en-US" altLang="zh-CN" sz="2000" i="0" u="none" strike="noStrike" cap="none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 </a:t>
            </a:r>
            <a:r>
              <a:rPr lang="zh-CN" altLang="en-US" sz="2000" i="0" u="none" strike="noStrike" cap="none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。</a:t>
            </a:r>
            <a:endParaRPr lang="zh-CN" altLang="en-US" sz="2000" i="0" u="none" strike="noStrike" cap="none">
              <a:solidFill>
                <a:schemeClr val="tx1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lang="zh-CN" altLang="en-US" sz="2000" i="0" u="none" strike="noStrike" cap="none">
              <a:solidFill>
                <a:schemeClr val="tx1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r>
              <a:rPr lang="en-US" altLang="zh-CN" sz="2000" i="0" u="none" strike="noStrike" cap="none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-“</a:t>
            </a:r>
            <a:r>
              <a:rPr lang="zh-CN" altLang="en-US" sz="2000" i="0" u="none" strike="noStrike" cap="none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作为一家联邦皇家公司，我们的职责是根据《加拿大标准委员会法案》促进加拿大自愿标准化的高效和有效</a:t>
            </a:r>
            <a:r>
              <a:rPr lang="en-US" altLang="zh-CN" sz="2000" i="0" u="none" strike="noStrike" cap="none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”</a:t>
            </a:r>
            <a:r>
              <a:rPr lang="zh-CN" altLang="en-US" sz="2000" i="0" u="none" strike="noStrike" cap="none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，从技术上讲，我们并不是一家</a:t>
            </a:r>
            <a:r>
              <a:rPr lang="en-US" altLang="zh-CN" sz="2000" i="0" u="none" strike="noStrike" cap="none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 </a:t>
            </a:r>
            <a:r>
              <a:rPr lang="zh-CN" altLang="en-US" sz="2000" i="0" u="none" strike="noStrike" cap="none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国家标准机构。</a:t>
            </a:r>
            <a:endParaRPr lang="zh-CN" altLang="en-US" sz="2000" i="0" u="none" strike="noStrike" cap="none">
              <a:solidFill>
                <a:schemeClr val="tx1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lang="zh-CN" altLang="en-US" sz="2000" i="0" u="none" strike="noStrike" cap="none">
              <a:solidFill>
                <a:schemeClr val="tx1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r>
              <a:rPr lang="en-US" altLang="zh-CN" sz="2000" b="1" i="0" u="none" strike="noStrike" cap="none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-</a:t>
            </a:r>
            <a:r>
              <a:rPr lang="zh-CN" altLang="en-US" sz="2000" b="1" i="0" u="none" strike="noStrike" cap="none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欧洲地理信息标准化委员会</a:t>
            </a:r>
            <a:r>
              <a:rPr lang="en-US" altLang="zh-CN" sz="2000" b="1" i="0" u="none" strike="noStrike" cap="none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 </a:t>
            </a:r>
            <a:r>
              <a:rPr lang="zh-CN" altLang="en-US" sz="2000" b="1" i="0" u="none" strike="noStrike" cap="none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欧洲电工标准化委员会</a:t>
            </a:r>
            <a:r>
              <a:rPr lang="en-US" altLang="zh-CN" sz="2000" b="1" i="0" u="none" strike="noStrike" cap="none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	</a:t>
            </a:r>
            <a:endParaRPr lang="en-US" altLang="zh-CN" sz="2000" i="0" u="none" strike="noStrike" cap="none">
              <a:solidFill>
                <a:schemeClr val="tx1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r>
              <a:rPr lang="zh-CN" altLang="en-US" sz="2000" i="0" u="none" strike="noStrike" cap="none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该组织将欧洲国家标准汇集到一起，以创建统一的欧洲规范。各国的国家标准机构随后将采用这些欧洲规范。</a:t>
            </a:r>
            <a:endParaRPr lang="zh-CN" altLang="en-US" sz="2000" i="0" u="none" strike="noStrike" cap="none">
              <a:solidFill>
                <a:schemeClr val="tx1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1" i="0" u="none" strike="noStrike" cap="none">
              <a:solidFill>
                <a:srgbClr val="F19801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pic>
        <p:nvPicPr>
          <p:cNvPr id="257" name="Google Shape;257;p24"/>
          <p:cNvPicPr preferRelativeResize="0"/>
          <p:nvPr/>
        </p:nvPicPr>
        <p:blipFill rotWithShape="1">
          <a:blip r:embed="rId1"/>
          <a:srcRect t="26583"/>
          <a:stretch>
            <a:fillRect/>
          </a:stretch>
        </p:blipFill>
        <p:spPr>
          <a:xfrm>
            <a:off x="0" y="-1"/>
            <a:ext cx="9143998" cy="1152935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28"/>
          <p:cNvSpPr txBox="1"/>
          <p:nvPr/>
        </p:nvSpPr>
        <p:spPr>
          <a:xfrm>
            <a:off x="295275" y="217170"/>
            <a:ext cx="7646670" cy="718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 panose="020B0604020202020204"/>
              <a:buNone/>
            </a:pPr>
            <a:r>
              <a:rPr lang="en-GB" sz="4800" b="1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Arial" panose="020B0604020202020204" pitchFamily="34" charset="0"/>
              </a:rPr>
              <a:t>标准</a:t>
            </a:r>
            <a:r>
              <a:rPr lang="zh-CN" altLang="en-GB" sz="4800" b="1">
                <a:solidFill>
                  <a:schemeClr val="lt1"/>
                </a:solidFill>
                <a:latin typeface="Roboto" panose="02000000000000000000"/>
                <a:ea typeface="宋体" panose="02010600030101010101" pitchFamily="2" charset="-122"/>
                <a:cs typeface="Roboto" panose="02000000000000000000"/>
                <a:sym typeface="Arial" panose="020B0604020202020204" pitchFamily="34" charset="0"/>
              </a:rPr>
              <a:t>委员会</a:t>
            </a:r>
            <a:endParaRPr lang="zh-CN" altLang="en-GB" sz="4800" b="1" i="0" u="none" strike="noStrike" cap="none">
              <a:solidFill>
                <a:schemeClr val="lt1"/>
              </a:solidFill>
              <a:latin typeface="Roboto" panose="02000000000000000000"/>
              <a:ea typeface="宋体" panose="02010600030101010101" pitchFamily="2" charset="-122"/>
              <a:cs typeface="Roboto" panose="0200000000000000000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advTm="61719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31"/>
          <p:cNvSpPr txBox="1"/>
          <p:nvPr/>
        </p:nvSpPr>
        <p:spPr>
          <a:xfrm>
            <a:off x="295275" y="1359535"/>
            <a:ext cx="8215630" cy="3306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r>
              <a:rPr lang="zh-CN" altLang="en-US" sz="2000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+mn-ea"/>
              </a:rPr>
              <a:t>一些知名的标准制定组织包括：</a:t>
            </a:r>
            <a:endParaRPr lang="zh-CN" altLang="en-US" sz="2000">
              <a:solidFill>
                <a:schemeClr val="tx1"/>
              </a:solidFill>
              <a:latin typeface="Roboto" panose="02000000000000000000"/>
              <a:ea typeface="Roboto" panose="02000000000000000000"/>
              <a:cs typeface="Roboto" panose="02000000000000000000"/>
              <a:sym typeface="+mn-e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r>
              <a:rPr lang="zh-CN" altLang="en-US" sz="2000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+mn-ea"/>
              </a:rPr>
              <a:t>
●ISO （国际标准化组织）：为各行业制定国际标准.
●ASTM （美国材料与试验协会）：发布各种测试相关标准。
●IEC （国际电工委员会）：专门制定电气和电子标准。
●CSA （加拿大标准协会）：涵盖广泛的主题。
●API （美国石油学会）：专门从事石油和天然气行业，是该行业的重要出版商。</a:t>
            </a:r>
            <a:endParaRPr sz="1800" b="1" i="0" u="none" strike="noStrike" cap="none">
              <a:solidFill>
                <a:srgbClr val="F19801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pic>
        <p:nvPicPr>
          <p:cNvPr id="257" name="Google Shape;257;p24"/>
          <p:cNvPicPr preferRelativeResize="0"/>
          <p:nvPr/>
        </p:nvPicPr>
        <p:blipFill rotWithShape="1">
          <a:blip r:embed="rId1"/>
          <a:srcRect t="26583"/>
          <a:stretch>
            <a:fillRect/>
          </a:stretch>
        </p:blipFill>
        <p:spPr>
          <a:xfrm>
            <a:off x="0" y="-1"/>
            <a:ext cx="9143998" cy="1152935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28"/>
          <p:cNvSpPr txBox="1"/>
          <p:nvPr/>
        </p:nvSpPr>
        <p:spPr>
          <a:xfrm>
            <a:off x="401955" y="217805"/>
            <a:ext cx="7646670" cy="718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 panose="020B0604020202020204"/>
              <a:buNone/>
            </a:pPr>
            <a:r>
              <a:rPr lang="en-GB" sz="4800" b="1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Arial" panose="020B0604020202020204" pitchFamily="34" charset="0"/>
              </a:rPr>
              <a:t>标准制定组织</a:t>
            </a:r>
            <a:endParaRPr lang="zh-CN" altLang="en-US" sz="4800" b="0" i="0" u="none" strike="noStrike" cap="none">
              <a:solidFill>
                <a:schemeClr val="bg1"/>
              </a:solidFill>
              <a:latin typeface="Roboto" panose="02000000000000000000"/>
              <a:ea typeface="宋体" panose="02010600030101010101" pitchFamily="2" charset="-122"/>
              <a:cs typeface="Roboto" panose="0200000000000000000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advTm="114195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4"/>
          <p:cNvSpPr txBox="1"/>
          <p:nvPr/>
        </p:nvSpPr>
        <p:spPr>
          <a:xfrm>
            <a:off x="427355" y="1351915"/>
            <a:ext cx="8128000" cy="299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2000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+mn-ea"/>
              </a:rPr>
              <a:t>一般情况：</a:t>
            </a:r>
            <a:endParaRPr lang="zh-CN" altLang="en-US" sz="2000">
              <a:solidFill>
                <a:schemeClr val="tx1"/>
              </a:solidFill>
              <a:latin typeface="Roboto" panose="02000000000000000000"/>
              <a:ea typeface="Roboto" panose="02000000000000000000"/>
              <a:cs typeface="Roboto" panose="02000000000000000000"/>
              <a:sym typeface="+mn-ea"/>
            </a:endParaRPr>
          </a:p>
          <a:p>
            <a:pPr marL="285750" indent="-285750" algn="l" fontAlgn="auto"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zh-CN" altLang="en-US" sz="2000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+mn-ea"/>
              </a:rPr>
              <a:t>标准每3至5年审查一次。</a:t>
            </a:r>
            <a:endParaRPr lang="zh-CN" altLang="en-US" sz="2000">
              <a:solidFill>
                <a:schemeClr val="tx1"/>
              </a:solidFill>
              <a:latin typeface="Roboto" panose="02000000000000000000"/>
              <a:ea typeface="Roboto" panose="02000000000000000000"/>
              <a:cs typeface="Roboto" panose="02000000000000000000"/>
              <a:sym typeface="+mn-ea"/>
            </a:endParaRPr>
          </a:p>
          <a:p>
            <a:pPr marL="285750" indent="-285750" algn="l" fontAlgn="auto"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zh-CN" altLang="en-US" sz="2000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+mn-ea"/>
              </a:rPr>
              <a:t>发布新版本或修订版</a:t>
            </a:r>
            <a:endParaRPr lang="zh-CN" altLang="en-US" sz="2000">
              <a:solidFill>
                <a:schemeClr val="tx1"/>
              </a:solidFill>
              <a:latin typeface="Roboto" panose="02000000000000000000"/>
              <a:ea typeface="Roboto" panose="02000000000000000000"/>
              <a:cs typeface="Roboto" panose="02000000000000000000"/>
              <a:sym typeface="+mn-ea"/>
            </a:endParaRPr>
          </a:p>
          <a:p>
            <a:pPr marL="285750" indent="-285750" algn="l" fontAlgn="auto"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zh-CN" altLang="en-US" sz="2000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+mn-ea"/>
              </a:rPr>
              <a:t>确认该标准仍然有效</a:t>
            </a:r>
            <a:endParaRPr lang="zh-CN" altLang="en-US" sz="2000">
              <a:solidFill>
                <a:schemeClr val="tx1"/>
              </a:solidFill>
              <a:latin typeface="Roboto" panose="02000000000000000000"/>
              <a:ea typeface="Roboto" panose="02000000000000000000"/>
              <a:cs typeface="Roboto" panose="02000000000000000000"/>
              <a:sym typeface="+mn-ea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endParaRPr lang="zh-CN" altLang="en-US" sz="2000">
              <a:solidFill>
                <a:schemeClr val="tx1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2000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+mn-ea"/>
              </a:rPr>
              <a:t>Nimonik 标准商店 ，您可以免费订阅标准更新，并在新版本发布时收到通知。您可以购买印刷版、PDF 版或订阅版标准。</a:t>
            </a:r>
            <a:endParaRPr lang="zh-CN" altLang="en-US" sz="2000">
              <a:solidFill>
                <a:schemeClr val="tx1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endParaRPr lang="zh-CN" altLang="en-GB">
              <a:solidFill>
                <a:srgbClr val="FF0000"/>
              </a:solidFill>
              <a:latin typeface="Roboto" panose="02000000000000000000"/>
              <a:ea typeface="宋体" panose="02010600030101010101" pitchFamily="2" charset="-122"/>
              <a:cs typeface="Roboto" panose="02000000000000000000"/>
              <a:sym typeface="Roboto" panose="02000000000000000000"/>
            </a:endParaRPr>
          </a:p>
        </p:txBody>
      </p:sp>
      <p:pic>
        <p:nvPicPr>
          <p:cNvPr id="257" name="Google Shape;257;p24"/>
          <p:cNvPicPr preferRelativeResize="0"/>
          <p:nvPr/>
        </p:nvPicPr>
        <p:blipFill rotWithShape="1">
          <a:blip r:embed="rId1"/>
          <a:srcRect t="26583"/>
          <a:stretch>
            <a:fillRect/>
          </a:stretch>
        </p:blipFill>
        <p:spPr>
          <a:xfrm>
            <a:off x="0" y="-1"/>
            <a:ext cx="9143998" cy="1152935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24"/>
          <p:cNvSpPr txBox="1"/>
          <p:nvPr/>
        </p:nvSpPr>
        <p:spPr>
          <a:xfrm>
            <a:off x="348449" y="162293"/>
            <a:ext cx="6712200" cy="828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 i="0" u="none" strike="noStrike" cap="none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标准</a:t>
            </a:r>
            <a:r>
              <a:rPr lang="en-GB" sz="4800" b="1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修订频率</a:t>
            </a:r>
            <a:endParaRPr lang="en-GB" sz="4800" b="1" i="0" u="none" strike="noStrike" cap="none">
              <a:solidFill>
                <a:schemeClr val="lt1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</p:spTree>
  </p:cSld>
  <p:clrMapOvr>
    <a:masterClrMapping/>
  </p:clrMapOvr>
  <p:transition advTm="76176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Google Shape;386;p28"/>
          <p:cNvPicPr preferRelativeResize="0"/>
          <p:nvPr/>
        </p:nvPicPr>
        <p:blipFill rotWithShape="1">
          <a:blip r:embed="rId1"/>
          <a:srcRect l="45003" t="-50" r="-136"/>
          <a:stretch>
            <a:fillRect/>
          </a:stretch>
        </p:blipFill>
        <p:spPr>
          <a:xfrm>
            <a:off x="0" y="0"/>
            <a:ext cx="5041265" cy="51435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</p:pic>
      <p:sp>
        <p:nvSpPr>
          <p:cNvPr id="387" name="Google Shape;387;p28"/>
          <p:cNvSpPr/>
          <p:nvPr/>
        </p:nvSpPr>
        <p:spPr>
          <a:xfrm>
            <a:off x="2969895" y="0"/>
            <a:ext cx="6561455" cy="5154930"/>
          </a:xfrm>
          <a:custGeom>
            <a:avLst/>
            <a:gdLst/>
            <a:ahLst/>
            <a:cxnLst/>
            <a:rect l="l" t="t" r="r" b="b"/>
            <a:pathLst>
              <a:path w="4519997" h="5154650" extrusionOk="0">
                <a:moveTo>
                  <a:pt x="0" y="11430"/>
                </a:moveTo>
                <a:lnTo>
                  <a:pt x="4519997" y="0"/>
                </a:lnTo>
                <a:lnTo>
                  <a:pt x="4519997" y="5143499"/>
                </a:lnTo>
                <a:lnTo>
                  <a:pt x="1434058" y="5154650"/>
                </a:lnTo>
                <a:lnTo>
                  <a:pt x="0" y="114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88" name="Google Shape;388;p28"/>
          <p:cNvSpPr txBox="1"/>
          <p:nvPr/>
        </p:nvSpPr>
        <p:spPr>
          <a:xfrm>
            <a:off x="265430" y="1868170"/>
            <a:ext cx="2823845" cy="1406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 panose="020B0604020202020204"/>
              <a:buNone/>
            </a:pPr>
            <a:r>
              <a:rPr lang="zh-CN" altLang="en-GB" sz="4800" b="1" i="0" u="none" strike="noStrike" cap="none">
                <a:solidFill>
                  <a:schemeClr val="lt1"/>
                </a:solidFill>
                <a:latin typeface="Roboto" panose="02000000000000000000"/>
                <a:ea typeface="宋体" panose="02010600030101010101" pitchFamily="2" charset="-122"/>
                <a:cs typeface="Roboto" panose="02000000000000000000"/>
                <a:sym typeface="Roboto" panose="02000000000000000000"/>
              </a:rPr>
              <a:t>采用</a:t>
            </a:r>
            <a:r>
              <a:rPr lang="en-GB" sz="4800" b="1" i="0" u="none" strike="noStrike" cap="none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国</a:t>
            </a:r>
            <a:r>
              <a:rPr lang="zh-CN" altLang="en-GB" sz="4800" b="1" i="0" u="none" strike="noStrike" cap="none">
                <a:solidFill>
                  <a:schemeClr val="lt1"/>
                </a:solidFill>
                <a:latin typeface="Roboto" panose="02000000000000000000"/>
                <a:ea typeface="宋体" panose="02010600030101010101" pitchFamily="2" charset="-122"/>
                <a:cs typeface="Roboto" panose="02000000000000000000"/>
                <a:sym typeface="Roboto" panose="02000000000000000000"/>
              </a:rPr>
              <a:t>际</a:t>
            </a:r>
            <a:r>
              <a:rPr lang="en-GB" sz="4800" b="1" i="0" u="none" strike="noStrike" cap="none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标准</a:t>
            </a:r>
            <a:endParaRPr lang="zh-CN" sz="4800" b="0" i="0" u="none" strike="noStrike" cap="none">
              <a:solidFill>
                <a:schemeClr val="lt1"/>
              </a:solidFill>
              <a:latin typeface="Roboto" panose="02000000000000000000"/>
              <a:ea typeface="宋体" panose="02010600030101010101" pitchFamily="2" charset="-122"/>
              <a:cs typeface="Roboto" panose="02000000000000000000"/>
              <a:sym typeface="Roboto" panose="02000000000000000000"/>
            </a:endParaRPr>
          </a:p>
        </p:txBody>
      </p:sp>
      <p:sp>
        <p:nvSpPr>
          <p:cNvPr id="394" name="Google Shape;394;p28"/>
          <p:cNvSpPr txBox="1"/>
          <p:nvPr>
            <p:custDataLst>
              <p:tags r:id="rId2"/>
            </p:custDataLst>
          </p:nvPr>
        </p:nvSpPr>
        <p:spPr>
          <a:xfrm>
            <a:off x="4410075" y="463550"/>
            <a:ext cx="4485640" cy="394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85750" indent="-285750" algn="l" fontAlgn="auto">
              <a:lnSpc>
                <a:spcPct val="120000"/>
              </a:lnSpc>
              <a:spcAft>
                <a:spcPts val="800"/>
              </a:spcAft>
              <a:buSzTx/>
              <a:buFont typeface="Arial" panose="020B0604020202020204" pitchFamily="34" charset="0"/>
              <a:buChar char="•"/>
            </a:pPr>
            <a:r>
              <a:rPr lang="zh-CN" altLang="en-US" sz="2000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+mn-ea"/>
              </a:rPr>
              <a:t>许多国家标准机构 (NSB) 和其他标准制定组织 (SDO) 都根据国际标准发布出版物。</a:t>
            </a:r>
            <a:endParaRPr lang="zh-CN" altLang="en-US" sz="2000">
              <a:solidFill>
                <a:schemeClr val="tx1"/>
              </a:solidFill>
              <a:latin typeface="Roboto" panose="02000000000000000000"/>
              <a:ea typeface="Roboto" panose="02000000000000000000"/>
              <a:cs typeface="Roboto" panose="02000000000000000000"/>
              <a:sym typeface="+mn-ea"/>
            </a:endParaRPr>
          </a:p>
          <a:p>
            <a:pPr marL="285750" indent="-285750" algn="l" fontAlgn="auto">
              <a:lnSpc>
                <a:spcPct val="120000"/>
              </a:lnSpc>
              <a:spcAft>
                <a:spcPts val="800"/>
              </a:spcAft>
              <a:buSzTx/>
              <a:buFont typeface="Arial" panose="020B0604020202020204" pitchFamily="34" charset="0"/>
              <a:buChar char="•"/>
            </a:pPr>
            <a:endParaRPr lang="zh-CN" altLang="en-US" sz="2000">
              <a:solidFill>
                <a:schemeClr val="tx1"/>
              </a:solidFill>
              <a:latin typeface="Roboto" panose="02000000000000000000"/>
              <a:ea typeface="Roboto" panose="02000000000000000000"/>
              <a:cs typeface="Roboto" panose="02000000000000000000"/>
              <a:sym typeface="+mn-ea"/>
            </a:endParaRPr>
          </a:p>
          <a:p>
            <a:pPr marL="285750" indent="-285750" algn="l" fontAlgn="auto">
              <a:lnSpc>
                <a:spcPct val="120000"/>
              </a:lnSpc>
              <a:spcAft>
                <a:spcPts val="800"/>
              </a:spcAft>
              <a:buSzTx/>
              <a:buFont typeface="Arial" panose="020B0604020202020204" pitchFamily="34" charset="0"/>
              <a:buChar char="•"/>
            </a:pPr>
            <a:r>
              <a:rPr lang="zh-CN" altLang="en-US" sz="2000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例如：英国标准协会 (BSI) 经常采用 ISO 标准，为贸易伙伴创建共享的技术框架，使英国企业能够在全球舞台上保持竞争力。</a:t>
            </a:r>
            <a:endParaRPr lang="zh-CN" altLang="en-US" sz="20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endParaRPr lang="zh-CN" altLang="en-US" sz="2000" b="0" i="0" u="none" strike="noStrike" cap="none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 advTm="26037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4"/>
          <p:cNvSpPr txBox="1"/>
          <p:nvPr/>
        </p:nvSpPr>
        <p:spPr>
          <a:xfrm>
            <a:off x="399415" y="1343660"/>
            <a:ext cx="8128000" cy="299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1600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+mn-ea"/>
              </a:rPr>
              <a:t>当 NSB 或其他 SDO 选择发布基于其他组织工作的标准时，该标准可能属于以下类别之一：</a:t>
            </a:r>
            <a:endParaRPr lang="zh-CN" altLang="en-US" sz="1600">
              <a:solidFill>
                <a:schemeClr val="tx1"/>
              </a:solidFill>
              <a:latin typeface="Roboto" panose="02000000000000000000"/>
              <a:ea typeface="Roboto" panose="02000000000000000000"/>
              <a:cs typeface="Roboto" panose="02000000000000000000"/>
              <a:sym typeface="+mn-ea"/>
            </a:endParaRPr>
          </a:p>
          <a:p>
            <a:pPr marL="285750" indent="-285750" algn="l" fontAlgn="auto"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zh-CN" altLang="en-US" sz="1600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+mn-ea"/>
              </a:rPr>
              <a:t>“等同采用”(IDT) 是指新标准在措辞上与原标准完全相同（或翻译成其他语言的译文完全相同），或技术内容完全相同，仅进行少量编辑性修改。等同采用可能包含附件，其中包含针对采用该标准的地区的具体信息。</a:t>
            </a:r>
            <a:endParaRPr lang="zh-CN" altLang="en-US" sz="1600">
              <a:solidFill>
                <a:schemeClr val="tx1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  <a:p>
            <a:pPr marL="285750" indent="-285750" algn="l" fontAlgn="auto"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zh-CN" altLang="en-US" sz="1600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+mn-ea"/>
              </a:rPr>
              <a:t>“修改版”（MOD）采用意味着新标准与原版标准有所差异。这通常是为了满足采用该标准的地区的需求。任何与原版标准相关的技术变更通常都会清晰地标注和解释。</a:t>
            </a:r>
            <a:endParaRPr lang="zh-CN" altLang="en-US" sz="1600">
              <a:solidFill>
                <a:schemeClr val="tx1"/>
              </a:solidFill>
              <a:latin typeface="Roboto" panose="02000000000000000000"/>
              <a:ea typeface="Roboto" panose="02000000000000000000"/>
              <a:cs typeface="Roboto" panose="02000000000000000000"/>
              <a:sym typeface="+mn-ea"/>
            </a:endParaRPr>
          </a:p>
          <a:p>
            <a:pPr marL="285750" indent="-285750" algn="l" fontAlgn="auto"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zh-CN" altLang="en-US" sz="1600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+mn-ea"/>
              </a:rPr>
              <a:t>“非等效”（NEQ）出版物是指新标准虽然可能基于其他组织的工作，但其内容和结构可能与原标准有显著差异，且差异之处未明确标明。此类出版物通常不被视为真正的采用。
</a:t>
            </a:r>
            <a:endParaRPr lang="zh-CN" altLang="en-US" sz="2000">
              <a:solidFill>
                <a:schemeClr val="tx1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endParaRPr lang="zh-CN" altLang="en-GB">
              <a:solidFill>
                <a:srgbClr val="FF0000"/>
              </a:solidFill>
              <a:latin typeface="Roboto" panose="02000000000000000000"/>
              <a:ea typeface="宋体" panose="02010600030101010101" pitchFamily="2" charset="-122"/>
              <a:cs typeface="Roboto" panose="02000000000000000000"/>
              <a:sym typeface="Roboto" panose="02000000000000000000"/>
            </a:endParaRPr>
          </a:p>
        </p:txBody>
      </p:sp>
      <p:pic>
        <p:nvPicPr>
          <p:cNvPr id="257" name="Google Shape;257;p24"/>
          <p:cNvPicPr preferRelativeResize="0"/>
          <p:nvPr/>
        </p:nvPicPr>
        <p:blipFill rotWithShape="1">
          <a:blip r:embed="rId1"/>
          <a:srcRect t="26583"/>
          <a:stretch>
            <a:fillRect/>
          </a:stretch>
        </p:blipFill>
        <p:spPr>
          <a:xfrm>
            <a:off x="0" y="-1"/>
            <a:ext cx="9143998" cy="1152935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24"/>
          <p:cNvSpPr txBox="1"/>
          <p:nvPr/>
        </p:nvSpPr>
        <p:spPr>
          <a:xfrm>
            <a:off x="432904" y="188328"/>
            <a:ext cx="6712200" cy="776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 panose="020B0604020202020204"/>
              <a:buNone/>
            </a:pPr>
            <a:r>
              <a:rPr lang="en-GB" sz="4800" b="1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采用国际标准</a:t>
            </a:r>
            <a:endParaRPr lang="zh-CN" altLang="en-GB" sz="3600" b="0" i="0" u="none" strike="noStrike" cap="none">
              <a:solidFill>
                <a:schemeClr val="lt1"/>
              </a:solidFill>
              <a:latin typeface="Roboto" panose="02000000000000000000"/>
              <a:ea typeface="宋体" panose="02010600030101010101" pitchFamily="2" charset="-122"/>
              <a:cs typeface="Roboto" panose="02000000000000000000"/>
              <a:sym typeface="Roboto" panose="02000000000000000000"/>
            </a:endParaRPr>
          </a:p>
        </p:txBody>
      </p:sp>
    </p:spTree>
  </p:cSld>
  <p:clrMapOvr>
    <a:masterClrMapping/>
  </p:clrMapOvr>
  <p:transition advTm="6051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4"/>
          <p:cNvSpPr txBox="1"/>
          <p:nvPr/>
        </p:nvSpPr>
        <p:spPr>
          <a:xfrm>
            <a:off x="472440" y="1343660"/>
            <a:ext cx="6870700" cy="299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1600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+mn-ea"/>
              </a:rPr>
              <a:t>优点：成本优势，尤其是在以套餐形式购买采用标准时。
</a:t>
            </a:r>
            <a:endParaRPr lang="zh-CN" altLang="en-US" sz="1600">
              <a:solidFill>
                <a:schemeClr val="tx1"/>
              </a:solidFill>
              <a:latin typeface="Roboto" panose="02000000000000000000"/>
              <a:ea typeface="Roboto" panose="02000000000000000000"/>
              <a:cs typeface="Roboto" panose="02000000000000000000"/>
              <a:sym typeface="+mn-ea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1600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+mn-ea"/>
              </a:rPr>
              <a:t>缺点：国家标准委员会 (NSB) 不一定会采用所有 ISO 标准。</a:t>
            </a:r>
            <a:endParaRPr lang="zh-CN" altLang="en-US" sz="1600">
              <a:solidFill>
                <a:schemeClr val="tx1"/>
              </a:solidFill>
              <a:latin typeface="Roboto" panose="02000000000000000000"/>
              <a:ea typeface="Roboto" panose="02000000000000000000"/>
              <a:cs typeface="Roboto" panose="02000000000000000000"/>
              <a:sym typeface="+mn-ea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endParaRPr lang="zh-CN" altLang="en-US" sz="1600">
              <a:solidFill>
                <a:schemeClr val="tx1"/>
              </a:solidFill>
              <a:latin typeface="Roboto" panose="02000000000000000000"/>
              <a:ea typeface="Roboto" panose="02000000000000000000"/>
              <a:cs typeface="Roboto" panose="02000000000000000000"/>
              <a:sym typeface="+mn-ea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1600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+mn-ea"/>
              </a:rPr>
              <a:t>随着不合规风险的增加，拥有最新的 ISO 标准对许多组织至关重要。</a:t>
            </a:r>
            <a:endParaRPr lang="zh-CN" altLang="en-GB" sz="2000">
              <a:solidFill>
                <a:srgbClr val="FF0000"/>
              </a:solidFill>
              <a:latin typeface="Roboto" panose="02000000000000000000"/>
              <a:ea typeface="宋体" panose="02010600030101010101" pitchFamily="2" charset="-122"/>
              <a:cs typeface="Roboto" panose="02000000000000000000"/>
              <a:sym typeface="Roboto" panose="02000000000000000000"/>
            </a:endParaRPr>
          </a:p>
        </p:txBody>
      </p:sp>
      <p:pic>
        <p:nvPicPr>
          <p:cNvPr id="257" name="Google Shape;257;p24"/>
          <p:cNvPicPr preferRelativeResize="0"/>
          <p:nvPr/>
        </p:nvPicPr>
        <p:blipFill rotWithShape="1">
          <a:blip r:embed="rId1"/>
          <a:srcRect t="26583"/>
          <a:stretch>
            <a:fillRect/>
          </a:stretch>
        </p:blipFill>
        <p:spPr>
          <a:xfrm>
            <a:off x="0" y="-1"/>
            <a:ext cx="9143998" cy="1152935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24"/>
          <p:cNvSpPr txBox="1"/>
          <p:nvPr/>
        </p:nvSpPr>
        <p:spPr>
          <a:xfrm>
            <a:off x="399415" y="187960"/>
            <a:ext cx="8121650" cy="776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 panose="020B0604020202020204"/>
              <a:buNone/>
            </a:pPr>
            <a:r>
              <a:rPr lang="en-GB" sz="4800" b="1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采用国际标准的优点和缺点</a:t>
            </a:r>
            <a:endParaRPr lang="zh-CN" altLang="en-GB" sz="3600" b="0" i="0" u="none" strike="noStrike" cap="none">
              <a:solidFill>
                <a:schemeClr val="lt1"/>
              </a:solidFill>
              <a:latin typeface="Roboto" panose="02000000000000000000"/>
              <a:ea typeface="宋体" panose="02010600030101010101" pitchFamily="2" charset="-122"/>
              <a:cs typeface="Roboto" panose="02000000000000000000"/>
              <a:sym typeface="Roboto" panose="02000000000000000000"/>
            </a:endParaRPr>
          </a:p>
        </p:txBody>
      </p:sp>
    </p:spTree>
  </p:cSld>
  <p:clrMapOvr>
    <a:masterClrMapping/>
  </p:clrMapOvr>
  <p:transition advTm="42004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7" name="Google Shape;687;p46"/>
          <p:cNvPicPr preferRelativeResize="0"/>
          <p:nvPr/>
        </p:nvPicPr>
        <p:blipFill rotWithShape="1">
          <a:blip r:embed="rId1"/>
          <a:srcRect l="28183" t="-50" r="-136"/>
          <a:stretch>
            <a:fillRect/>
          </a:stretch>
        </p:blipFill>
        <p:spPr>
          <a:xfrm>
            <a:off x="-461119" y="1"/>
            <a:ext cx="6579218" cy="51435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</p:pic>
      <p:sp>
        <p:nvSpPr>
          <p:cNvPr id="688" name="Google Shape;688;p46"/>
          <p:cNvSpPr/>
          <p:nvPr/>
        </p:nvSpPr>
        <p:spPr>
          <a:xfrm>
            <a:off x="4624002" y="1"/>
            <a:ext cx="4519997" cy="5154650"/>
          </a:xfrm>
          <a:custGeom>
            <a:avLst/>
            <a:gdLst/>
            <a:ahLst/>
            <a:cxnLst/>
            <a:rect l="l" t="t" r="r" b="b"/>
            <a:pathLst>
              <a:path w="4519997" h="5154650" extrusionOk="0">
                <a:moveTo>
                  <a:pt x="0" y="11430"/>
                </a:moveTo>
                <a:lnTo>
                  <a:pt x="4519997" y="0"/>
                </a:lnTo>
                <a:lnTo>
                  <a:pt x="4519997" y="5143499"/>
                </a:lnTo>
                <a:lnTo>
                  <a:pt x="1434058" y="5154650"/>
                </a:lnTo>
                <a:lnTo>
                  <a:pt x="0" y="114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89" name="Google Shape;689;p46"/>
          <p:cNvSpPr txBox="1"/>
          <p:nvPr/>
        </p:nvSpPr>
        <p:spPr>
          <a:xfrm>
            <a:off x="869311" y="2357300"/>
            <a:ext cx="23880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 panose="020B0604020202020204"/>
              <a:buNone/>
            </a:pPr>
            <a:r>
              <a:rPr lang="en-GB" sz="4800" b="1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议程</a:t>
            </a:r>
            <a:endParaRPr lang="en-GB" sz="4800" b="1" i="0" u="none" strike="noStrike" cap="none">
              <a:solidFill>
                <a:schemeClr val="lt1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sp>
        <p:nvSpPr>
          <p:cNvPr id="690" name="Google Shape;690;p46"/>
          <p:cNvSpPr txBox="1"/>
          <p:nvPr>
            <p:custDataLst>
              <p:tags r:id="rId2"/>
            </p:custDataLst>
          </p:nvPr>
        </p:nvSpPr>
        <p:spPr>
          <a:xfrm>
            <a:off x="5617066" y="2783469"/>
            <a:ext cx="32910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 panose="020B0604020202020204"/>
              <a:buNone/>
            </a:pPr>
            <a:r>
              <a:rPr lang="zh-CN" altLang="en-GB" sz="1800">
                <a:solidFill>
                  <a:srgbClr val="2751A3"/>
                </a:solidFill>
                <a:latin typeface="Roboto" panose="02000000000000000000"/>
                <a:ea typeface="宋体" panose="02010600030101010101" pitchFamily="2" charset="-122"/>
                <a:cs typeface="Roboto" panose="02000000000000000000"/>
                <a:sym typeface="Roboto" panose="02000000000000000000"/>
              </a:rPr>
              <a:t>什么是标准</a:t>
            </a:r>
            <a:endParaRPr lang="zh-CN" altLang="en-GB" sz="1800" b="0" i="0" u="none" strike="noStrike" cap="none">
              <a:solidFill>
                <a:srgbClr val="2751A3"/>
              </a:solidFill>
              <a:latin typeface="Roboto" panose="02000000000000000000"/>
              <a:ea typeface="宋体" panose="02010600030101010101" pitchFamily="2" charset="-122"/>
              <a:cs typeface="Roboto" panose="02000000000000000000"/>
              <a:sym typeface="Roboto" panose="02000000000000000000"/>
            </a:endParaRPr>
          </a:p>
        </p:txBody>
      </p:sp>
      <p:sp>
        <p:nvSpPr>
          <p:cNvPr id="691" name="Google Shape;691;p46"/>
          <p:cNvSpPr txBox="1"/>
          <p:nvPr>
            <p:custDataLst>
              <p:tags r:id="rId3"/>
            </p:custDataLst>
          </p:nvPr>
        </p:nvSpPr>
        <p:spPr>
          <a:xfrm>
            <a:off x="5820633" y="3544171"/>
            <a:ext cx="32019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 panose="020B0604020202020204"/>
              <a:buNone/>
            </a:pPr>
            <a:r>
              <a:rPr lang="en-GB" sz="1800" b="1">
                <a:solidFill>
                  <a:srgbClr val="24BE1C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如何</a:t>
            </a:r>
            <a:r>
              <a:rPr lang="zh-CN" altLang="en-GB" sz="1800" b="1">
                <a:solidFill>
                  <a:srgbClr val="24BE1C"/>
                </a:solidFill>
                <a:latin typeface="Roboto" panose="02000000000000000000"/>
                <a:ea typeface="宋体" panose="02010600030101010101" pitchFamily="2" charset="-122"/>
                <a:cs typeface="Roboto" panose="02000000000000000000"/>
                <a:sym typeface="Roboto" panose="02000000000000000000"/>
              </a:rPr>
              <a:t>购买</a:t>
            </a:r>
            <a:endParaRPr lang="zh-CN" altLang="en-GB" sz="1800" b="1" i="0" u="none" strike="noStrike" cap="none">
              <a:solidFill>
                <a:srgbClr val="24BE1C"/>
              </a:solidFill>
              <a:latin typeface="Roboto" panose="02000000000000000000"/>
              <a:ea typeface="宋体" panose="02010600030101010101" pitchFamily="2" charset="-122"/>
              <a:cs typeface="Roboto" panose="02000000000000000000"/>
              <a:sym typeface="Roboto" panose="02000000000000000000"/>
            </a:endParaRPr>
          </a:p>
        </p:txBody>
      </p:sp>
      <p:sp>
        <p:nvSpPr>
          <p:cNvPr id="692" name="Google Shape;692;p46"/>
          <p:cNvSpPr/>
          <p:nvPr>
            <p:custDataLst>
              <p:tags r:id="rId4"/>
            </p:custDataLst>
          </p:nvPr>
        </p:nvSpPr>
        <p:spPr>
          <a:xfrm>
            <a:off x="4687478" y="3443561"/>
            <a:ext cx="1096992" cy="593619"/>
          </a:xfrm>
          <a:custGeom>
            <a:avLst/>
            <a:gdLst/>
            <a:ahLst/>
            <a:cxnLst/>
            <a:rect l="l" t="t" r="r" b="b"/>
            <a:pathLst>
              <a:path w="1096992" h="593619" extrusionOk="0">
                <a:moveTo>
                  <a:pt x="0" y="0"/>
                </a:moveTo>
                <a:lnTo>
                  <a:pt x="1096992" y="0"/>
                </a:lnTo>
                <a:lnTo>
                  <a:pt x="1096992" y="593619"/>
                </a:lnTo>
                <a:lnTo>
                  <a:pt x="179109" y="593619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93" name="Google Shape;693;p46"/>
          <p:cNvSpPr txBox="1"/>
          <p:nvPr>
            <p:custDataLst>
              <p:tags r:id="rId5"/>
            </p:custDataLst>
          </p:nvPr>
        </p:nvSpPr>
        <p:spPr>
          <a:xfrm>
            <a:off x="4869344" y="2700552"/>
            <a:ext cx="915300" cy="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</a:pPr>
            <a:r>
              <a:rPr lang="en-GB" sz="3000" b="0" i="0" u="none" strike="noStrike" cap="none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1</a:t>
            </a:r>
            <a:endParaRPr sz="3000" b="0" i="0" u="none" strike="noStrike" cap="none">
              <a:solidFill>
                <a:schemeClr val="lt1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sp>
        <p:nvSpPr>
          <p:cNvPr id="694" name="Google Shape;694;p46"/>
          <p:cNvSpPr txBox="1"/>
          <p:nvPr>
            <p:custDataLst>
              <p:tags r:id="rId6"/>
            </p:custDataLst>
          </p:nvPr>
        </p:nvSpPr>
        <p:spPr>
          <a:xfrm>
            <a:off x="5079261" y="3468069"/>
            <a:ext cx="915300" cy="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</a:pPr>
            <a:r>
              <a:rPr lang="en-GB" sz="3000" b="0" i="0" u="none" strike="noStrike" cap="none">
                <a:solidFill>
                  <a:srgbClr val="24BE1C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2</a:t>
            </a:r>
            <a:endParaRPr sz="3000" b="0" i="0" u="none" strike="noStrike" cap="none">
              <a:solidFill>
                <a:srgbClr val="24BE1C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sp>
        <p:nvSpPr>
          <p:cNvPr id="695" name="Google Shape;695;p46"/>
          <p:cNvSpPr txBox="1"/>
          <p:nvPr>
            <p:custDataLst>
              <p:tags r:id="rId7"/>
            </p:custDataLst>
          </p:nvPr>
        </p:nvSpPr>
        <p:spPr>
          <a:xfrm>
            <a:off x="6050467" y="4345197"/>
            <a:ext cx="32019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 panose="020B0604020202020204"/>
              <a:buNone/>
            </a:pPr>
            <a:r>
              <a:rPr lang="zh-CN" sz="1800" b="0" i="0" u="none" strike="noStrike" cap="none">
                <a:solidFill>
                  <a:srgbClr val="2751A3"/>
                </a:solidFill>
                <a:latin typeface="Roboto" panose="02000000000000000000"/>
                <a:ea typeface="宋体" panose="02010600030101010101" pitchFamily="2" charset="-122"/>
                <a:cs typeface="Roboto" panose="02000000000000000000"/>
                <a:sym typeface="Roboto" panose="02000000000000000000"/>
              </a:rPr>
              <a:t>需要考虑的关键因素</a:t>
            </a:r>
            <a:endParaRPr lang="zh-CN" sz="1800" b="0" i="0" u="none" strike="noStrike" cap="none">
              <a:solidFill>
                <a:srgbClr val="2751A3"/>
              </a:solidFill>
              <a:latin typeface="Roboto" panose="02000000000000000000"/>
              <a:ea typeface="宋体" panose="02010600030101010101" pitchFamily="2" charset="-122"/>
              <a:cs typeface="Roboto" panose="02000000000000000000"/>
              <a:sym typeface="Roboto" panose="02000000000000000000"/>
            </a:endParaRPr>
          </a:p>
        </p:txBody>
      </p:sp>
      <p:sp>
        <p:nvSpPr>
          <p:cNvPr id="696" name="Google Shape;696;p46"/>
          <p:cNvSpPr txBox="1"/>
          <p:nvPr>
            <p:custDataLst>
              <p:tags r:id="rId8"/>
            </p:custDataLst>
          </p:nvPr>
        </p:nvSpPr>
        <p:spPr>
          <a:xfrm>
            <a:off x="5370389" y="4273851"/>
            <a:ext cx="915300" cy="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</a:pPr>
            <a:r>
              <a:rPr lang="en-GB" sz="3000" b="0" i="0" u="none" strike="noStrike" cap="none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3</a:t>
            </a:r>
            <a:endParaRPr sz="3000" b="0" i="0" u="none" strike="noStrike" cap="none">
              <a:solidFill>
                <a:schemeClr val="lt1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sp>
        <p:nvSpPr>
          <p:cNvPr id="697" name="Google Shape;697;p46"/>
          <p:cNvSpPr/>
          <p:nvPr/>
        </p:nvSpPr>
        <p:spPr>
          <a:xfrm>
            <a:off x="1032975" y="4378450"/>
            <a:ext cx="2090400" cy="4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698" name="Google Shape;698;p46">
            <a:hlinkClick r:id="rId9"/>
          </p:cNvPr>
          <p:cNvPicPr preferRelativeResize="0"/>
          <p:nvPr/>
        </p:nvPicPr>
        <p:blipFill rotWithShape="1">
          <a:blip r:embed="rId10"/>
          <a:srcRect/>
          <a:stretch>
            <a:fillRect/>
          </a:stretch>
        </p:blipFill>
        <p:spPr>
          <a:xfrm>
            <a:off x="1537213" y="4585865"/>
            <a:ext cx="1052177" cy="350725"/>
          </a:xfrm>
          <a:prstGeom prst="rect">
            <a:avLst/>
          </a:prstGeom>
          <a:noFill/>
          <a:ln>
            <a:noFill/>
          </a:ln>
        </p:spPr>
      </p:pic>
      <p:sp>
        <p:nvSpPr>
          <p:cNvPr id="699" name="Google Shape;699;p46"/>
          <p:cNvSpPr/>
          <p:nvPr/>
        </p:nvSpPr>
        <p:spPr>
          <a:xfrm>
            <a:off x="923764" y="4378550"/>
            <a:ext cx="1157100" cy="45600"/>
          </a:xfrm>
          <a:prstGeom prst="rect">
            <a:avLst/>
          </a:prstGeom>
          <a:solidFill>
            <a:srgbClr val="F5B60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p:transition advTm="7858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Google Shape;386;p28"/>
          <p:cNvPicPr preferRelativeResize="0"/>
          <p:nvPr/>
        </p:nvPicPr>
        <p:blipFill rotWithShape="1">
          <a:blip r:embed="rId1"/>
          <a:srcRect l="45003" t="-50" r="-136"/>
          <a:stretch>
            <a:fillRect/>
          </a:stretch>
        </p:blipFill>
        <p:spPr>
          <a:xfrm>
            <a:off x="0" y="0"/>
            <a:ext cx="5041265" cy="51435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</p:pic>
      <p:sp>
        <p:nvSpPr>
          <p:cNvPr id="387" name="Google Shape;387;p28"/>
          <p:cNvSpPr/>
          <p:nvPr/>
        </p:nvSpPr>
        <p:spPr>
          <a:xfrm>
            <a:off x="2969895" y="-11430"/>
            <a:ext cx="6561455" cy="5154930"/>
          </a:xfrm>
          <a:custGeom>
            <a:avLst/>
            <a:gdLst/>
            <a:ahLst/>
            <a:cxnLst/>
            <a:rect l="l" t="t" r="r" b="b"/>
            <a:pathLst>
              <a:path w="4519997" h="5154650" extrusionOk="0">
                <a:moveTo>
                  <a:pt x="0" y="11430"/>
                </a:moveTo>
                <a:lnTo>
                  <a:pt x="4519997" y="0"/>
                </a:lnTo>
                <a:lnTo>
                  <a:pt x="4519997" y="5143499"/>
                </a:lnTo>
                <a:lnTo>
                  <a:pt x="1434058" y="5154650"/>
                </a:lnTo>
                <a:lnTo>
                  <a:pt x="0" y="114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88" name="Google Shape;388;p28"/>
          <p:cNvSpPr txBox="1"/>
          <p:nvPr/>
        </p:nvSpPr>
        <p:spPr>
          <a:xfrm>
            <a:off x="318770" y="1879600"/>
            <a:ext cx="3044190" cy="1372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 panose="020B0604020202020204"/>
              <a:buNone/>
            </a:pPr>
            <a:r>
              <a:rPr lang="en-GB" sz="4800" b="1" i="0" u="none" strike="noStrike" cap="none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行业标准经销商</a:t>
            </a:r>
            <a:endParaRPr lang="zh-CN" sz="4800" b="0" i="0" u="none" strike="noStrike" cap="none">
              <a:solidFill>
                <a:schemeClr val="lt1"/>
              </a:solidFill>
              <a:latin typeface="Roboto" panose="02000000000000000000"/>
              <a:ea typeface="宋体" panose="02010600030101010101" pitchFamily="2" charset="-122"/>
              <a:cs typeface="Roboto" panose="02000000000000000000"/>
              <a:sym typeface="Roboto" panose="02000000000000000000"/>
            </a:endParaRPr>
          </a:p>
        </p:txBody>
      </p:sp>
      <p:sp>
        <p:nvSpPr>
          <p:cNvPr id="394" name="Google Shape;394;p28"/>
          <p:cNvSpPr txBox="1"/>
          <p:nvPr>
            <p:custDataLst>
              <p:tags r:id="rId2"/>
            </p:custDataLst>
          </p:nvPr>
        </p:nvSpPr>
        <p:spPr>
          <a:xfrm>
            <a:off x="4601845" y="427990"/>
            <a:ext cx="4069080" cy="4097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1600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+mn-ea"/>
              </a:rPr>
              <a:t>2024年，三家主要的行业标准经销商将提供：</a:t>
            </a:r>
            <a:endParaRPr lang="zh-CN" altLang="en-US" sz="1600">
              <a:solidFill>
                <a:schemeClr val="tx1"/>
              </a:solidFill>
              <a:latin typeface="Roboto" panose="02000000000000000000"/>
              <a:ea typeface="Roboto" panose="02000000000000000000"/>
              <a:cs typeface="Roboto" panose="02000000000000000000"/>
              <a:sym typeface="+mn-ea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1600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+mn-ea"/>
              </a:rPr>
              <a:t>印刷版、PDF版和标准订阅服务。</a:t>
            </a:r>
            <a:endParaRPr lang="zh-CN" altLang="en-US" sz="1600">
              <a:solidFill>
                <a:schemeClr val="tx1"/>
              </a:solidFill>
              <a:latin typeface="Roboto" panose="02000000000000000000"/>
              <a:ea typeface="Roboto" panose="02000000000000000000"/>
              <a:cs typeface="Roboto" panose="02000000000000000000"/>
              <a:sym typeface="+mn-ea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endParaRPr lang="zh-CN" altLang="en-US" sz="1600">
              <a:solidFill>
                <a:schemeClr val="tx1"/>
              </a:solidFill>
              <a:latin typeface="Roboto" panose="02000000000000000000"/>
              <a:ea typeface="Roboto" panose="02000000000000000000"/>
              <a:cs typeface="Roboto" panose="02000000000000000000"/>
              <a:sym typeface="+mn-ea"/>
            </a:endParaRPr>
          </a:p>
          <a:p>
            <a:pPr marL="285750" indent="-285750" algn="l" fontAlgn="auto"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zh-CN" altLang="en-US" sz="1600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+mn-ea"/>
              </a:rPr>
              <a:t>Accuris（前身为IHS和Techstreet）归KKR Private Equity所有。</a:t>
            </a:r>
            <a:endParaRPr lang="zh-CN" altLang="en-US" sz="1600">
              <a:solidFill>
                <a:schemeClr val="tx1"/>
              </a:solidFill>
              <a:latin typeface="Roboto" panose="02000000000000000000"/>
              <a:ea typeface="Roboto" panose="02000000000000000000"/>
              <a:cs typeface="Roboto" panose="02000000000000000000"/>
              <a:sym typeface="+mn-ea"/>
            </a:endParaRPr>
          </a:p>
          <a:p>
            <a:pPr marL="285750" indent="-285750" algn="l" fontAlgn="auto"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zh-CN" altLang="en-US" sz="1600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+mn-ea"/>
              </a:rPr>
              <a:t>Intertek Inform（前身为SAI Global）归Intertek所有。</a:t>
            </a:r>
            <a:endParaRPr lang="zh-CN" altLang="en-US" sz="1600">
              <a:solidFill>
                <a:schemeClr val="tx1"/>
              </a:solidFill>
              <a:latin typeface="Roboto" panose="02000000000000000000"/>
              <a:ea typeface="Roboto" panose="02000000000000000000"/>
              <a:cs typeface="Roboto" panose="02000000000000000000"/>
              <a:sym typeface="+mn-ea"/>
            </a:endParaRPr>
          </a:p>
          <a:p>
            <a:pPr marL="285750" indent="-285750" algn="l" fontAlgn="auto"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zh-CN" altLang="en-US" sz="1600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+mn-ea"/>
              </a:rPr>
              <a:t>Nimonik是一家由工程师和科学家拥有和运营的独立公司。</a:t>
            </a:r>
            <a:endParaRPr lang="zh-CN" altLang="en-US" sz="2000" b="0" i="0" u="none" strike="noStrike" cap="none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 advTm="4158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4"/>
          <p:cNvSpPr txBox="1"/>
          <p:nvPr/>
        </p:nvSpPr>
        <p:spPr>
          <a:xfrm>
            <a:off x="399415" y="1258570"/>
            <a:ext cx="8128000" cy="3760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1600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+mn-ea"/>
              </a:rPr>
              <a:t>许多标准发布者强制实施数字版权管理 (DRM)。DRM 限制了文档的访问、共享和打印方式。DRM 确保标准的使用符合许可协议，防止未经授权的分发，并维护内容的完整性。
</a:t>
            </a:r>
            <a:endParaRPr lang="zh-CN" altLang="en-US" sz="1600">
              <a:solidFill>
                <a:schemeClr val="tx1"/>
              </a:solidFill>
              <a:latin typeface="Roboto" panose="02000000000000000000"/>
              <a:ea typeface="Roboto" panose="02000000000000000000"/>
              <a:cs typeface="Roboto" panose="02000000000000000000"/>
              <a:sym typeface="+mn-ea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1600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+mn-ea"/>
              </a:rPr>
              <a:t>标准中的数字版权管理的类型</a:t>
            </a:r>
            <a:endParaRPr lang="zh-CN" altLang="en-US" sz="1600">
              <a:solidFill>
                <a:schemeClr val="tx1"/>
              </a:solidFill>
              <a:latin typeface="Roboto" panose="02000000000000000000"/>
              <a:ea typeface="Roboto" panose="02000000000000000000"/>
              <a:cs typeface="Roboto" panose="02000000000000000000"/>
              <a:sym typeface="+mn-ea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en-US" altLang="zh-CN" sz="1600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+mn-ea"/>
              </a:rPr>
              <a:t>-</a:t>
            </a:r>
            <a:r>
              <a:rPr lang="zh-CN" altLang="en-US" sz="1600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+mn-ea"/>
              </a:rPr>
              <a:t>基于插件的 DRM：
● 通过 FileOpen 或 LockLizard 等工具限制对 PDF 的访问。
● 访问权限可能根据时间或其他条件过期。
● 需要在每台设备上安装，通常需要企业环境中的 IT 协助。</a:t>
            </a:r>
            <a:endParaRPr lang="zh-CN" altLang="en-GB">
              <a:solidFill>
                <a:srgbClr val="FF0000"/>
              </a:solidFill>
              <a:latin typeface="Roboto" panose="02000000000000000000"/>
              <a:ea typeface="宋体" panose="02010600030101010101" pitchFamily="2" charset="-122"/>
              <a:cs typeface="Roboto" panose="02000000000000000000"/>
              <a:sym typeface="Roboto" panose="02000000000000000000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endParaRPr lang="zh-CN" altLang="en-GB">
              <a:solidFill>
                <a:srgbClr val="FF0000"/>
              </a:solidFill>
              <a:latin typeface="Roboto" panose="02000000000000000000"/>
              <a:ea typeface="宋体" panose="02010600030101010101" pitchFamily="2" charset="-122"/>
              <a:cs typeface="Roboto" panose="02000000000000000000"/>
              <a:sym typeface="Roboto" panose="02000000000000000000"/>
            </a:endParaRPr>
          </a:p>
        </p:txBody>
      </p:sp>
      <p:pic>
        <p:nvPicPr>
          <p:cNvPr id="257" name="Google Shape;257;p24"/>
          <p:cNvPicPr preferRelativeResize="0"/>
          <p:nvPr/>
        </p:nvPicPr>
        <p:blipFill rotWithShape="1">
          <a:blip r:embed="rId1"/>
          <a:srcRect t="26583"/>
          <a:stretch>
            <a:fillRect/>
          </a:stretch>
        </p:blipFill>
        <p:spPr>
          <a:xfrm>
            <a:off x="0" y="-1"/>
            <a:ext cx="9143998" cy="1152935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24"/>
          <p:cNvSpPr txBox="1"/>
          <p:nvPr/>
        </p:nvSpPr>
        <p:spPr>
          <a:xfrm>
            <a:off x="261620" y="188595"/>
            <a:ext cx="8403590" cy="776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 panose="020B0604020202020204"/>
              <a:buNone/>
            </a:pPr>
            <a:r>
              <a:rPr lang="en-GB" sz="4800" b="1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Arial" panose="020B0604020202020204" pitchFamily="34" charset="0"/>
              </a:rPr>
              <a:t>标准中的数字版权管理 (DRM)</a:t>
            </a:r>
            <a:endParaRPr lang="en-GB" sz="4800" b="1" i="0" u="none" strike="noStrike" cap="none">
              <a:solidFill>
                <a:schemeClr val="lt1"/>
              </a:solidFill>
              <a:latin typeface="Roboto" panose="02000000000000000000"/>
              <a:ea typeface="Roboto" panose="02000000000000000000"/>
              <a:cs typeface="Roboto" panose="0200000000000000000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advTm="5876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2"/>
          <p:cNvPicPr preferRelativeResize="0"/>
          <p:nvPr/>
        </p:nvPicPr>
        <p:blipFill rotWithShape="1">
          <a:blip r:embed="rId1"/>
          <a:srcRect l="28182" t="-50" r="13334"/>
          <a:stretch>
            <a:fillRect/>
          </a:stretch>
        </p:blipFill>
        <p:spPr>
          <a:xfrm>
            <a:off x="1" y="0"/>
            <a:ext cx="5347641" cy="51435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</p:pic>
      <p:sp>
        <p:nvSpPr>
          <p:cNvPr id="138" name="Google Shape;138;p22"/>
          <p:cNvSpPr txBox="1"/>
          <p:nvPr/>
        </p:nvSpPr>
        <p:spPr>
          <a:xfrm>
            <a:off x="758943" y="339059"/>
            <a:ext cx="29025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 panose="020B0604020202020204"/>
              <a:buNone/>
            </a:pPr>
            <a:r>
              <a:rPr lang="en-GB" sz="4800" b="1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关于我们</a:t>
            </a:r>
            <a:endParaRPr sz="4800" b="1" i="0" u="none" strike="noStrike" cap="none">
              <a:solidFill>
                <a:schemeClr val="lt1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sp>
        <p:nvSpPr>
          <p:cNvPr id="139" name="Google Shape;139;p22"/>
          <p:cNvSpPr txBox="1"/>
          <p:nvPr/>
        </p:nvSpPr>
        <p:spPr>
          <a:xfrm>
            <a:off x="744220" y="1257300"/>
            <a:ext cx="4261485" cy="3144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 panose="020B0604020202020204"/>
              <a:buNone/>
            </a:pPr>
            <a:r>
              <a:rPr lang="en-GB" sz="1600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公司成立于 2008 年，总部位于蒙特利尔，现有 50 名员工。</a:t>
            </a:r>
            <a:endParaRPr sz="1600" b="0" i="0" u="none" strike="noStrike" cap="none">
              <a:solidFill>
                <a:schemeClr val="lt1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 panose="020B0604020202020204"/>
              <a:buNone/>
            </a:pPr>
            <a:endParaRPr sz="1600">
              <a:solidFill>
                <a:schemeClr val="lt1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 panose="020B0604020202020204"/>
              <a:buNone/>
            </a:pPr>
            <a:r>
              <a:rPr lang="en-GB" sz="1600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在加利福尼亚、卡尔加里和上海设有办事处。</a:t>
            </a:r>
            <a:endParaRPr sz="1600">
              <a:solidFill>
                <a:schemeClr val="lt1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 panose="020B0604020202020204"/>
              <a:buNone/>
            </a:pPr>
            <a:endParaRPr sz="1600">
              <a:solidFill>
                <a:schemeClr val="lt1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 panose="020B0604020202020204"/>
              <a:buNone/>
            </a:pPr>
            <a:r>
              <a:rPr lang="en-GB" sz="1600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在欧洲、中东、拉丁美洲和非洲有合作伙伴。</a:t>
            </a:r>
            <a:endParaRPr sz="1600">
              <a:solidFill>
                <a:schemeClr val="lt1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 panose="020B0604020202020204"/>
              <a:buNone/>
            </a:pPr>
            <a:endParaRPr sz="1600">
              <a:solidFill>
                <a:schemeClr val="lt1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 panose="020B0604020202020204"/>
              <a:buNone/>
            </a:pPr>
            <a:r>
              <a:rPr lang="en-GB" sz="1600" b="1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Nimonik 为 800 多家客户提供服务，主要是聚焦于 500 - 30,000 员工规模的公司以及有多个分支机构的公司。</a:t>
            </a:r>
            <a:endParaRPr sz="1600" b="1" i="0" strike="noStrike" cap="none">
              <a:solidFill>
                <a:schemeClr val="lt1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cxnSp>
        <p:nvCxnSpPr>
          <p:cNvPr id="140" name="Google Shape;140;p22"/>
          <p:cNvCxnSpPr/>
          <p:nvPr/>
        </p:nvCxnSpPr>
        <p:spPr>
          <a:xfrm>
            <a:off x="502485" y="417132"/>
            <a:ext cx="0" cy="4320600"/>
          </a:xfrm>
          <a:prstGeom prst="straightConnector1">
            <a:avLst/>
          </a:prstGeom>
          <a:noFill/>
          <a:ln w="19050" cap="flat" cmpd="sng">
            <a:solidFill>
              <a:srgbClr val="26C61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1" name="Google Shape;141;p22"/>
          <p:cNvSpPr txBox="1"/>
          <p:nvPr/>
        </p:nvSpPr>
        <p:spPr>
          <a:xfrm>
            <a:off x="6194600" y="339047"/>
            <a:ext cx="2077500" cy="2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 panose="020B0604020202020204"/>
              <a:buNone/>
            </a:pPr>
            <a:r>
              <a:rPr lang="en-GB" sz="1200" b="1">
                <a:solidFill>
                  <a:srgbClr val="18539B"/>
                </a:solidFill>
                <a:highlight>
                  <a:srgbClr val="FFFFFF"/>
                </a:highlight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机械制造行业</a:t>
            </a:r>
            <a:endParaRPr sz="1200" b="1" i="0" u="none" strike="noStrike" cap="none">
              <a:solidFill>
                <a:srgbClr val="18539B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sp>
        <p:nvSpPr>
          <p:cNvPr id="142" name="Google Shape;142;p22"/>
          <p:cNvSpPr txBox="1"/>
          <p:nvPr/>
        </p:nvSpPr>
        <p:spPr>
          <a:xfrm>
            <a:off x="6058100" y="1867677"/>
            <a:ext cx="2350500" cy="2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 panose="020B0604020202020204"/>
              <a:buNone/>
            </a:pPr>
            <a:r>
              <a:rPr lang="en-GB" sz="1200" b="1">
                <a:solidFill>
                  <a:srgbClr val="18539B"/>
                </a:solidFill>
                <a:highlight>
                  <a:srgbClr val="FFFFFF"/>
                </a:highlight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采掘</a:t>
            </a:r>
            <a:r>
              <a:rPr lang="en-GB" sz="1200" b="1">
                <a:solidFill>
                  <a:srgbClr val="18539B"/>
                </a:solidFill>
                <a:highlight>
                  <a:srgbClr val="FFFFFF"/>
                </a:highlight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 &amp; </a:t>
            </a:r>
            <a:r>
              <a:rPr lang="en-GB" sz="1200" b="1">
                <a:solidFill>
                  <a:srgbClr val="18539B"/>
                </a:solidFill>
                <a:highlight>
                  <a:srgbClr val="FFFFFF"/>
                </a:highlight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化工行业</a:t>
            </a:r>
            <a:endParaRPr sz="1200" b="1" i="0" u="none" strike="noStrike" cap="none">
              <a:solidFill>
                <a:srgbClr val="18539B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sp>
        <p:nvSpPr>
          <p:cNvPr id="143" name="Google Shape;143;p22"/>
          <p:cNvSpPr txBox="1"/>
          <p:nvPr/>
        </p:nvSpPr>
        <p:spPr>
          <a:xfrm>
            <a:off x="5742500" y="3124752"/>
            <a:ext cx="2981700" cy="2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GB" sz="1200" b="1">
                <a:solidFill>
                  <a:srgbClr val="18539B"/>
                </a:solidFill>
                <a:highlight>
                  <a:srgbClr val="FFFFFF"/>
                </a:highlight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食品、</a:t>
            </a:r>
            <a:r>
              <a:rPr lang="en-GB" sz="1200" b="1">
                <a:solidFill>
                  <a:srgbClr val="18539B"/>
                </a:solidFill>
                <a:highlight>
                  <a:srgbClr val="FFFFFF"/>
                </a:highlight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服务和其他行业</a:t>
            </a:r>
            <a:endParaRPr sz="1200" b="1">
              <a:solidFill>
                <a:srgbClr val="18539B"/>
              </a:solidFill>
              <a:highlight>
                <a:srgbClr val="FFFFFF"/>
              </a:highlight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 panose="020B0604020202020204"/>
              <a:buNone/>
            </a:pPr>
            <a:endParaRPr sz="1200" b="1">
              <a:solidFill>
                <a:srgbClr val="18539B"/>
              </a:solidFill>
              <a:highlight>
                <a:srgbClr val="FFFFFF"/>
              </a:highlight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pic>
        <p:nvPicPr>
          <p:cNvPr id="144" name="Google Shape;144;p22"/>
          <p:cNvPicPr preferRelativeResize="0"/>
          <p:nvPr/>
        </p:nvPicPr>
        <p:blipFill rotWithShape="1">
          <a:blip r:embed="rId2"/>
          <a:srcRect l="8500" t="23853" r="10079" b="22781"/>
          <a:stretch>
            <a:fillRect/>
          </a:stretch>
        </p:blipFill>
        <p:spPr>
          <a:xfrm>
            <a:off x="5685317" y="686367"/>
            <a:ext cx="829793" cy="20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818454" y="1083716"/>
            <a:ext cx="829788" cy="76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2"/>
          <p:cNvPicPr preferRelativeResize="0"/>
          <p:nvPr/>
        </p:nvPicPr>
        <p:blipFill rotWithShape="1">
          <a:blip r:embed="rId4"/>
          <a:srcRect t="34374" b="31261"/>
          <a:stretch>
            <a:fillRect/>
          </a:stretch>
        </p:blipFill>
        <p:spPr>
          <a:xfrm>
            <a:off x="5694193" y="1386725"/>
            <a:ext cx="812042" cy="174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2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7999339" y="1050156"/>
            <a:ext cx="768614" cy="143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2"/>
          <p:cNvPicPr preferRelativeResize="0"/>
          <p:nvPr/>
        </p:nvPicPr>
        <p:blipFill rotWithShape="1">
          <a:blip r:embed="rId6"/>
          <a:srcRect t="10755" b="10677"/>
          <a:stretch>
            <a:fillRect/>
          </a:stretch>
        </p:blipFill>
        <p:spPr>
          <a:xfrm>
            <a:off x="5792650" y="985938"/>
            <a:ext cx="615127" cy="271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2"/>
          <p:cNvPicPr preferRelativeResize="0"/>
          <p:nvPr/>
        </p:nvPicPr>
        <p:blipFill rotWithShape="1">
          <a:blip r:embed="rId7"/>
          <a:srcRect l="4114" t="19289" r="3829" b="16260"/>
          <a:stretch>
            <a:fillRect/>
          </a:stretch>
        </p:blipFill>
        <p:spPr>
          <a:xfrm>
            <a:off x="8043643" y="662905"/>
            <a:ext cx="680007" cy="249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2"/>
          <p:cNvPicPr preferRelativeResize="0"/>
          <p:nvPr/>
        </p:nvPicPr>
        <p:blipFill>
          <a:blip r:embed="rId8"/>
          <a:stretch>
            <a:fillRect/>
          </a:stretch>
        </p:blipFill>
        <p:spPr>
          <a:xfrm>
            <a:off x="8014289" y="1348954"/>
            <a:ext cx="738714" cy="249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2"/>
          <p:cNvPicPr preferRelativeResize="0"/>
          <p:nvPr/>
        </p:nvPicPr>
        <p:blipFill>
          <a:blip r:embed="rId9"/>
          <a:stretch>
            <a:fillRect/>
          </a:stretch>
        </p:blipFill>
        <p:spPr>
          <a:xfrm>
            <a:off x="6818451" y="1408092"/>
            <a:ext cx="829793" cy="131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2"/>
          <p:cNvPicPr preferRelativeResize="0"/>
          <p:nvPr/>
        </p:nvPicPr>
        <p:blipFill>
          <a:blip r:embed="rId10"/>
          <a:stretch>
            <a:fillRect/>
          </a:stretch>
        </p:blipFill>
        <p:spPr>
          <a:xfrm>
            <a:off x="6818451" y="684318"/>
            <a:ext cx="829793" cy="207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2"/>
          <p:cNvPicPr preferRelativeResize="0"/>
          <p:nvPr/>
        </p:nvPicPr>
        <p:blipFill>
          <a:blip r:embed="rId11"/>
          <a:stretch>
            <a:fillRect/>
          </a:stretch>
        </p:blipFill>
        <p:spPr>
          <a:xfrm>
            <a:off x="5705600" y="2599274"/>
            <a:ext cx="738699" cy="148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2"/>
          <p:cNvPicPr preferRelativeResize="0"/>
          <p:nvPr/>
        </p:nvPicPr>
        <p:blipFill>
          <a:blip r:embed="rId12"/>
          <a:stretch>
            <a:fillRect/>
          </a:stretch>
        </p:blipFill>
        <p:spPr>
          <a:xfrm>
            <a:off x="7647403" y="2251841"/>
            <a:ext cx="1170246" cy="13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2"/>
          <p:cNvPicPr preferRelativeResize="0"/>
          <p:nvPr/>
        </p:nvPicPr>
        <p:blipFill>
          <a:blip r:embed="rId13"/>
          <a:stretch>
            <a:fillRect/>
          </a:stretch>
        </p:blipFill>
        <p:spPr>
          <a:xfrm>
            <a:off x="7136533" y="2601615"/>
            <a:ext cx="789207" cy="143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2"/>
          <p:cNvPicPr preferRelativeResize="0"/>
          <p:nvPr/>
        </p:nvPicPr>
        <p:blipFill>
          <a:blip r:embed="rId14"/>
          <a:stretch>
            <a:fillRect/>
          </a:stretch>
        </p:blipFill>
        <p:spPr>
          <a:xfrm>
            <a:off x="5715237" y="2241622"/>
            <a:ext cx="719427" cy="152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2"/>
          <p:cNvPicPr preferRelativeResize="0"/>
          <p:nvPr/>
        </p:nvPicPr>
        <p:blipFill>
          <a:blip r:embed="rId15"/>
          <a:stretch>
            <a:fillRect/>
          </a:stretch>
        </p:blipFill>
        <p:spPr>
          <a:xfrm>
            <a:off x="8062844" y="2582863"/>
            <a:ext cx="789208" cy="18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2"/>
          <p:cNvPicPr preferRelativeResize="0"/>
          <p:nvPr/>
        </p:nvPicPr>
        <p:blipFill>
          <a:blip r:embed="rId16"/>
          <a:stretch>
            <a:fillRect/>
          </a:stretch>
        </p:blipFill>
        <p:spPr>
          <a:xfrm>
            <a:off x="6600670" y="2214116"/>
            <a:ext cx="880726" cy="20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2"/>
          <p:cNvPicPr preferRelativeResize="0"/>
          <p:nvPr/>
        </p:nvPicPr>
        <p:blipFill>
          <a:blip r:embed="rId17"/>
          <a:stretch>
            <a:fillRect/>
          </a:stretch>
        </p:blipFill>
        <p:spPr>
          <a:xfrm>
            <a:off x="6581403" y="2545283"/>
            <a:ext cx="418026" cy="256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2"/>
          <p:cNvPicPr preferRelativeResize="0"/>
          <p:nvPr/>
        </p:nvPicPr>
        <p:blipFill rotWithShape="1">
          <a:blip r:embed="rId18"/>
          <a:srcRect l="26728" t="22611" r="27307" b="25491"/>
          <a:stretch>
            <a:fillRect/>
          </a:stretch>
        </p:blipFill>
        <p:spPr>
          <a:xfrm>
            <a:off x="8360169" y="3460771"/>
            <a:ext cx="441408" cy="350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2"/>
          <p:cNvPicPr preferRelativeResize="0"/>
          <p:nvPr/>
        </p:nvPicPr>
        <p:blipFill>
          <a:blip r:embed="rId19"/>
          <a:stretch>
            <a:fillRect/>
          </a:stretch>
        </p:blipFill>
        <p:spPr>
          <a:xfrm>
            <a:off x="7721496" y="4502332"/>
            <a:ext cx="718036" cy="195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2"/>
          <p:cNvPicPr preferRelativeResize="0"/>
          <p:nvPr/>
        </p:nvPicPr>
        <p:blipFill>
          <a:blip r:embed="rId20"/>
          <a:stretch>
            <a:fillRect/>
          </a:stretch>
        </p:blipFill>
        <p:spPr>
          <a:xfrm>
            <a:off x="6847299" y="4401794"/>
            <a:ext cx="703623" cy="396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2"/>
          <p:cNvPicPr preferRelativeResize="0"/>
          <p:nvPr/>
        </p:nvPicPr>
        <p:blipFill>
          <a:blip r:embed="rId21"/>
          <a:stretch>
            <a:fillRect/>
          </a:stretch>
        </p:blipFill>
        <p:spPr>
          <a:xfrm>
            <a:off x="6027173" y="4441658"/>
            <a:ext cx="649551" cy="316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2"/>
          <p:cNvPicPr preferRelativeResize="0"/>
          <p:nvPr/>
        </p:nvPicPr>
        <p:blipFill>
          <a:blip r:embed="rId22"/>
          <a:stretch>
            <a:fillRect/>
          </a:stretch>
        </p:blipFill>
        <p:spPr>
          <a:xfrm>
            <a:off x="8309696" y="3943625"/>
            <a:ext cx="542354" cy="325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2"/>
          <p:cNvPicPr preferRelativeResize="0"/>
          <p:nvPr/>
        </p:nvPicPr>
        <p:blipFill>
          <a:blip r:embed="rId23"/>
          <a:stretch>
            <a:fillRect/>
          </a:stretch>
        </p:blipFill>
        <p:spPr>
          <a:xfrm>
            <a:off x="7689473" y="3916872"/>
            <a:ext cx="306006" cy="316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2"/>
          <p:cNvPicPr preferRelativeResize="0"/>
          <p:nvPr/>
        </p:nvPicPr>
        <p:blipFill>
          <a:blip r:embed="rId24"/>
          <a:stretch>
            <a:fillRect/>
          </a:stretch>
        </p:blipFill>
        <p:spPr>
          <a:xfrm>
            <a:off x="6832914" y="3957427"/>
            <a:ext cx="542343" cy="263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2"/>
          <p:cNvPicPr preferRelativeResize="0"/>
          <p:nvPr/>
        </p:nvPicPr>
        <p:blipFill rotWithShape="1">
          <a:blip r:embed="rId25"/>
          <a:srcRect t="34435" b="30956"/>
          <a:stretch>
            <a:fillRect/>
          </a:stretch>
        </p:blipFill>
        <p:spPr>
          <a:xfrm>
            <a:off x="5685325" y="4013852"/>
            <a:ext cx="833372" cy="151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2"/>
          <p:cNvPicPr preferRelativeResize="0"/>
          <p:nvPr/>
        </p:nvPicPr>
        <p:blipFill rotWithShape="1">
          <a:blip r:embed="rId26"/>
          <a:srcRect t="14712" b="18079"/>
          <a:stretch>
            <a:fillRect/>
          </a:stretch>
        </p:blipFill>
        <p:spPr>
          <a:xfrm>
            <a:off x="7433686" y="3541460"/>
            <a:ext cx="703650" cy="248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2"/>
          <p:cNvPicPr preferRelativeResize="0"/>
          <p:nvPr/>
        </p:nvPicPr>
        <p:blipFill>
          <a:blip r:embed="rId27"/>
          <a:stretch>
            <a:fillRect/>
          </a:stretch>
        </p:blipFill>
        <p:spPr>
          <a:xfrm>
            <a:off x="6507213" y="3533857"/>
            <a:ext cx="703641" cy="26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2"/>
          <p:cNvPicPr preferRelativeResize="0"/>
          <p:nvPr/>
        </p:nvPicPr>
        <p:blipFill>
          <a:blip r:embed="rId28"/>
          <a:stretch>
            <a:fillRect/>
          </a:stretch>
        </p:blipFill>
        <p:spPr>
          <a:xfrm>
            <a:off x="5919644" y="3552586"/>
            <a:ext cx="364734" cy="2264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15458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4"/>
          <p:cNvSpPr txBox="1"/>
          <p:nvPr/>
        </p:nvSpPr>
        <p:spPr>
          <a:xfrm>
            <a:off x="399415" y="1343660"/>
            <a:ext cx="8128000" cy="299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 fontAlgn="auto">
              <a:lnSpc>
                <a:spcPct val="120000"/>
              </a:lnSpc>
              <a:spcAft>
                <a:spcPts val="800"/>
              </a:spcAft>
              <a:buSzTx/>
            </a:pPr>
            <a:r>
              <a:rPr lang="en-US" altLang="zh-CN" sz="1600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+mn-ea"/>
              </a:rPr>
              <a:t>-</a:t>
            </a:r>
            <a:r>
              <a:rPr lang="zh-CN" altLang="en-US" sz="1600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+mn-ea"/>
              </a:rPr>
              <a:t>应用生态系统：
● 通过登录凭证实现在线/离线访问。
● Nimonik 等平台采用此模式，通过移动应用程序（iOS、Android）提供无缝访问，同时保护发布者的权利。
</a:t>
            </a:r>
            <a:endParaRPr lang="zh-CN" altLang="en-US" sz="1600">
              <a:solidFill>
                <a:schemeClr val="tx1"/>
              </a:solidFill>
              <a:latin typeface="Roboto" panose="02000000000000000000"/>
              <a:ea typeface="Roboto" panose="02000000000000000000"/>
              <a:cs typeface="Roboto" panose="02000000000000000000"/>
              <a:sym typeface="+mn-ea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endParaRPr lang="zh-CN" altLang="en-GB">
              <a:solidFill>
                <a:srgbClr val="FF0000"/>
              </a:solidFill>
              <a:latin typeface="Roboto" panose="02000000000000000000"/>
              <a:ea typeface="宋体" panose="02010600030101010101" pitchFamily="2" charset="-122"/>
              <a:cs typeface="Roboto" panose="02000000000000000000"/>
              <a:sym typeface="Roboto" panose="02000000000000000000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endParaRPr lang="zh-CN" altLang="en-GB">
              <a:solidFill>
                <a:srgbClr val="FF0000"/>
              </a:solidFill>
              <a:latin typeface="Roboto" panose="02000000000000000000"/>
              <a:ea typeface="宋体" panose="02010600030101010101" pitchFamily="2" charset="-122"/>
              <a:cs typeface="Roboto" panose="02000000000000000000"/>
              <a:sym typeface="Roboto" panose="02000000000000000000"/>
            </a:endParaRPr>
          </a:p>
        </p:txBody>
      </p:sp>
      <p:pic>
        <p:nvPicPr>
          <p:cNvPr id="257" name="Google Shape;257;p24"/>
          <p:cNvPicPr preferRelativeResize="0"/>
          <p:nvPr/>
        </p:nvPicPr>
        <p:blipFill rotWithShape="1">
          <a:blip r:embed="rId1"/>
          <a:srcRect t="26583"/>
          <a:stretch>
            <a:fillRect/>
          </a:stretch>
        </p:blipFill>
        <p:spPr>
          <a:xfrm>
            <a:off x="0" y="-1"/>
            <a:ext cx="9143998" cy="11529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58;p24"/>
          <p:cNvSpPr txBox="1"/>
          <p:nvPr/>
        </p:nvSpPr>
        <p:spPr>
          <a:xfrm>
            <a:off x="261620" y="188595"/>
            <a:ext cx="8403590" cy="776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 panose="020B0604020202020204"/>
              <a:buNone/>
            </a:pPr>
            <a:r>
              <a:rPr lang="en-GB" sz="4800" b="1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Arial" panose="020B0604020202020204" pitchFamily="34" charset="0"/>
              </a:rPr>
              <a:t>标准中的数字版权管理 (DRM)</a:t>
            </a:r>
            <a:endParaRPr lang="en-GB" sz="4800" b="1" i="0" u="none" strike="noStrike" cap="none">
              <a:solidFill>
                <a:schemeClr val="lt1"/>
              </a:solidFill>
              <a:latin typeface="Roboto" panose="02000000000000000000"/>
              <a:ea typeface="Roboto" panose="02000000000000000000"/>
              <a:cs typeface="Roboto" panose="0200000000000000000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advTm="36983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Google Shape;386;p28"/>
          <p:cNvPicPr preferRelativeResize="0"/>
          <p:nvPr/>
        </p:nvPicPr>
        <p:blipFill rotWithShape="1">
          <a:blip r:embed="rId1"/>
          <a:srcRect l="45003" t="-50" r="-136"/>
          <a:stretch>
            <a:fillRect/>
          </a:stretch>
        </p:blipFill>
        <p:spPr>
          <a:xfrm>
            <a:off x="0" y="0"/>
            <a:ext cx="5041265" cy="51435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</p:pic>
      <p:sp>
        <p:nvSpPr>
          <p:cNvPr id="387" name="Google Shape;387;p28"/>
          <p:cNvSpPr/>
          <p:nvPr/>
        </p:nvSpPr>
        <p:spPr>
          <a:xfrm>
            <a:off x="2969895" y="0"/>
            <a:ext cx="6561455" cy="5154930"/>
          </a:xfrm>
          <a:custGeom>
            <a:avLst/>
            <a:gdLst/>
            <a:ahLst/>
            <a:cxnLst/>
            <a:rect l="l" t="t" r="r" b="b"/>
            <a:pathLst>
              <a:path w="4519997" h="5154650" extrusionOk="0">
                <a:moveTo>
                  <a:pt x="0" y="11430"/>
                </a:moveTo>
                <a:lnTo>
                  <a:pt x="4519997" y="0"/>
                </a:lnTo>
                <a:lnTo>
                  <a:pt x="4519997" y="5143499"/>
                </a:lnTo>
                <a:lnTo>
                  <a:pt x="1434058" y="5154650"/>
                </a:lnTo>
                <a:lnTo>
                  <a:pt x="0" y="114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88" name="Google Shape;388;p28"/>
          <p:cNvSpPr txBox="1"/>
          <p:nvPr/>
        </p:nvSpPr>
        <p:spPr>
          <a:xfrm>
            <a:off x="347345" y="2212975"/>
            <a:ext cx="3072130" cy="71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 panose="020B0604020202020204"/>
              <a:buNone/>
            </a:pPr>
            <a:r>
              <a:rPr lang="zh-CN" altLang="en-GB" sz="4800" b="1" i="0" u="none" strike="noStrike" cap="none">
                <a:solidFill>
                  <a:schemeClr val="lt1"/>
                </a:solidFill>
                <a:latin typeface="Roboto" panose="02000000000000000000"/>
                <a:ea typeface="宋体" panose="02010600030101010101" pitchFamily="2" charset="-122"/>
                <a:cs typeface="Roboto" panose="02000000000000000000"/>
                <a:sym typeface="Roboto" panose="02000000000000000000"/>
              </a:rPr>
              <a:t>标准</a:t>
            </a:r>
            <a:r>
              <a:rPr lang="en-GB" sz="4800" b="1" i="0" u="none" strike="noStrike" cap="none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定价模型</a:t>
            </a:r>
            <a:endParaRPr lang="zh-CN" sz="4800" b="0" i="0" u="none" strike="noStrike" cap="none">
              <a:solidFill>
                <a:schemeClr val="lt1"/>
              </a:solidFill>
              <a:latin typeface="Roboto" panose="02000000000000000000"/>
              <a:ea typeface="宋体" panose="02010600030101010101" pitchFamily="2" charset="-122"/>
              <a:cs typeface="Roboto" panose="02000000000000000000"/>
              <a:sym typeface="Roboto" panose="02000000000000000000"/>
            </a:endParaRPr>
          </a:p>
        </p:txBody>
      </p:sp>
      <p:sp>
        <p:nvSpPr>
          <p:cNvPr id="394" name="Google Shape;394;p28"/>
          <p:cNvSpPr txBox="1"/>
          <p:nvPr>
            <p:custDataLst>
              <p:tags r:id="rId2"/>
            </p:custDataLst>
          </p:nvPr>
        </p:nvSpPr>
        <p:spPr>
          <a:xfrm>
            <a:off x="4585335" y="215900"/>
            <a:ext cx="4434205" cy="437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1600" b="1" i="0" u="none" strike="noStrike" cap="none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+mn-ea"/>
              </a:rPr>
              <a:t>零售 </a:t>
            </a:r>
            <a:r>
              <a:rPr lang="en-US" altLang="zh-CN" sz="1600" b="1" i="0" u="none" strike="noStrike" cap="none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+mn-ea"/>
              </a:rPr>
              <a:t>——</a:t>
            </a:r>
            <a:r>
              <a:rPr lang="zh-CN" altLang="en-US" sz="1600" b="1" i="0" u="none" strike="noStrike" cap="none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+mn-ea"/>
              </a:rPr>
              <a:t> 一次性购买：</a:t>
            </a:r>
            <a:endParaRPr lang="zh-CN" altLang="en-US" sz="1600" b="1" i="0" u="none" strike="noStrike" cap="none">
              <a:solidFill>
                <a:schemeClr val="tx1"/>
              </a:solidFill>
              <a:latin typeface="Roboto" panose="02000000000000000000"/>
              <a:ea typeface="Roboto" panose="02000000000000000000"/>
              <a:cs typeface="Roboto" panose="02000000000000000000"/>
              <a:sym typeface="+mn-ea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endParaRPr lang="zh-CN" altLang="en-US" sz="1600" b="1" i="0" u="none" strike="noStrike" cap="none">
              <a:solidFill>
                <a:schemeClr val="tx1"/>
              </a:solidFill>
              <a:latin typeface="Roboto" panose="02000000000000000000"/>
              <a:ea typeface="Roboto" panose="02000000000000000000"/>
              <a:cs typeface="Roboto" panose="02000000000000000000"/>
              <a:sym typeface="+mn-ea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1600" b="0" i="0" u="none" strike="noStrike" cap="none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+mn-ea"/>
              </a:rPr>
              <a:t>● 单份标准购买：适合需要特定个人使用标准的个人。</a:t>
            </a:r>
            <a:endParaRPr lang="zh-CN" altLang="en-US" sz="1600" b="0" i="0" u="none" strike="noStrike" cap="none">
              <a:solidFill>
                <a:schemeClr val="tx1"/>
              </a:solidFill>
              <a:latin typeface="Roboto" panose="02000000000000000000"/>
              <a:ea typeface="Roboto" panose="02000000000000000000"/>
              <a:cs typeface="Roboto" panose="02000000000000000000"/>
              <a:sym typeface="+mn-ea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1600" b="0" i="0" u="none" strike="noStrike" cap="none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+mn-ea"/>
              </a:rPr>
              <a:t>提供以下格式：</a:t>
            </a:r>
            <a:endParaRPr lang="zh-CN" altLang="en-US" sz="1600" b="0" i="0" u="none" strike="noStrike" cap="none">
              <a:solidFill>
                <a:schemeClr val="tx1"/>
              </a:solidFill>
              <a:latin typeface="Roboto" panose="02000000000000000000"/>
              <a:ea typeface="Roboto" panose="02000000000000000000"/>
              <a:cs typeface="Roboto" panose="02000000000000000000"/>
              <a:sym typeface="+mn-ea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1600" b="0" i="0" u="none" strike="noStrike" cap="none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+mn-ea"/>
              </a:rPr>
              <a:t>○ PDF 格式：电子版。</a:t>
            </a:r>
            <a:endParaRPr lang="zh-CN" altLang="en-US" sz="1600" b="0" i="0" u="none" strike="noStrike" cap="none">
              <a:solidFill>
                <a:schemeClr val="tx1"/>
              </a:solidFill>
              <a:latin typeface="Roboto" panose="02000000000000000000"/>
              <a:ea typeface="Roboto" panose="02000000000000000000"/>
              <a:cs typeface="Roboto" panose="02000000000000000000"/>
              <a:sym typeface="+mn-ea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1600" b="0" i="0" u="none" strike="noStrike" cap="none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+mn-ea"/>
              </a:rPr>
              <a:t>○ 印刷版：纸质版。</a:t>
            </a:r>
            <a:endParaRPr lang="zh-CN" altLang="en-US" sz="1600" b="0" i="0" u="none" strike="noStrike" cap="none">
              <a:solidFill>
                <a:schemeClr val="tx1"/>
              </a:solidFill>
              <a:latin typeface="Roboto" panose="02000000000000000000"/>
              <a:ea typeface="Roboto" panose="02000000000000000000"/>
              <a:cs typeface="Roboto" panose="02000000000000000000"/>
              <a:sym typeface="+mn-ea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1600" b="0" i="0" u="none" strike="noStrike" cap="none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+mn-ea"/>
              </a:rPr>
              <a:t>○ 捆绑折扣：同一标准的 PDF 版和印刷版均可享受折扣价</a:t>
            </a:r>
            <a:endParaRPr lang="zh-CN" altLang="en-US" sz="1600" b="0" i="0" u="none" strike="noStrike" cap="none">
              <a:solidFill>
                <a:schemeClr val="tx1"/>
              </a:solidFill>
              <a:latin typeface="Roboto" panose="02000000000000000000"/>
              <a:ea typeface="Roboto" panose="02000000000000000000"/>
              <a:cs typeface="Roboto" panose="02000000000000000000"/>
              <a:sym typeface="+mn-ea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1600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+mn-ea"/>
              </a:rPr>
              <a:t>● </a:t>
            </a:r>
            <a:r>
              <a:rPr lang="zh-CN" altLang="en-US" sz="1600" b="0" i="0" u="none" strike="noStrike" cap="none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+mn-ea"/>
              </a:rPr>
              <a:t>多用户许可证：一些出版商允许最多五个用户共享</a:t>
            </a:r>
            <a:r>
              <a:rPr lang="en-US" altLang="zh-CN" sz="1600" b="0" i="0" u="none" strike="noStrike" cap="none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+mn-ea"/>
              </a:rPr>
              <a:t> PDF</a:t>
            </a:r>
            <a:r>
              <a:rPr lang="zh-CN" altLang="en-US" sz="1600" b="0" i="0" u="none" strike="noStrike" cap="none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+mn-ea"/>
              </a:rPr>
              <a:t>，从而降低成本。</a:t>
            </a:r>
            <a:endParaRPr lang="zh-CN" altLang="en-US" sz="1600" b="0" i="0" u="none" strike="noStrike" cap="none">
              <a:solidFill>
                <a:schemeClr val="tx1"/>
              </a:solidFill>
              <a:latin typeface="Roboto" panose="02000000000000000000"/>
              <a:ea typeface="Roboto" panose="02000000000000000000"/>
              <a:cs typeface="Roboto" panose="02000000000000000000"/>
              <a:sym typeface="+mn-ea"/>
            </a:endParaRPr>
          </a:p>
        </p:txBody>
      </p:sp>
    </p:spTree>
  </p:cSld>
  <p:clrMapOvr>
    <a:masterClrMapping/>
  </p:clrMapOvr>
  <p:transition advTm="40394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4"/>
          <p:cNvSpPr txBox="1"/>
          <p:nvPr/>
        </p:nvSpPr>
        <p:spPr>
          <a:xfrm>
            <a:off x="399415" y="1343660"/>
            <a:ext cx="8128000" cy="299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en-US" altLang="zh-CN" sz="1600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+mn-ea"/>
              </a:rPr>
              <a:t>1. </a:t>
            </a:r>
            <a:r>
              <a:rPr lang="zh-CN" altLang="en-US" sz="1600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+mn-ea"/>
              </a:rPr>
              <a:t>分段定价：灵活满足需求</a:t>
            </a:r>
            <a:endParaRPr lang="zh-CN" altLang="en-US" sz="1600">
              <a:solidFill>
                <a:schemeClr val="tx1"/>
              </a:solidFill>
              <a:latin typeface="Roboto" panose="02000000000000000000"/>
              <a:ea typeface="Roboto" panose="02000000000000000000"/>
              <a:cs typeface="Roboto" panose="02000000000000000000"/>
              <a:sym typeface="+mn-ea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en-US" altLang="zh-CN" sz="1600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+mn-ea"/>
              </a:rPr>
              <a:t>2. </a:t>
            </a:r>
            <a:r>
              <a:rPr lang="zh-CN" altLang="en-US" sz="1600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+mn-ea"/>
              </a:rPr>
              <a:t>合集：自由选择预设行业文件</a:t>
            </a:r>
            <a:endParaRPr lang="zh-CN" altLang="en-US" sz="1600">
              <a:solidFill>
                <a:schemeClr val="tx1"/>
              </a:solidFill>
              <a:latin typeface="Roboto" panose="02000000000000000000"/>
              <a:ea typeface="Roboto" panose="02000000000000000000"/>
              <a:cs typeface="Roboto" panose="02000000000000000000"/>
              <a:sym typeface="+mn-ea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en-US" altLang="zh-CN" sz="1600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+mn-ea"/>
              </a:rPr>
              <a:t>3. </a:t>
            </a:r>
            <a:r>
              <a:rPr lang="zh-CN" altLang="en-US" sz="1600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+mn-ea"/>
              </a:rPr>
              <a:t>定制合集：</a:t>
            </a:r>
            <a:r>
              <a:rPr lang="en-US" altLang="zh-CN" sz="1600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+mn-ea"/>
              </a:rPr>
              <a:t> </a:t>
            </a:r>
            <a:r>
              <a:rPr lang="zh-CN" altLang="en-US" sz="1600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+mn-ea"/>
              </a:rPr>
              <a:t>适合寻求成本优化的中小型企业或大型企业。</a:t>
            </a:r>
            <a:endParaRPr lang="zh-CN" altLang="en-US" sz="1600">
              <a:solidFill>
                <a:schemeClr val="tx1"/>
              </a:solidFill>
              <a:latin typeface="Roboto" panose="02000000000000000000"/>
              <a:ea typeface="Roboto" panose="02000000000000000000"/>
              <a:cs typeface="Roboto" panose="02000000000000000000"/>
              <a:sym typeface="+mn-ea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en-US" altLang="zh-CN" sz="1600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+mn-ea"/>
              </a:rPr>
              <a:t>4. </a:t>
            </a:r>
            <a:r>
              <a:rPr lang="zh-CN" altLang="en-US" sz="1600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+mn-ea"/>
              </a:rPr>
              <a:t>预设打包：</a:t>
            </a:r>
            <a:r>
              <a:rPr lang="en-US" altLang="zh-CN" sz="1600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+mn-ea"/>
              </a:rPr>
              <a:t> Accuris </a:t>
            </a:r>
            <a:r>
              <a:rPr lang="zh-CN" altLang="en-US" sz="1600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+mn-ea"/>
              </a:rPr>
              <a:t>等经销商提供，通常捆绑多个标准开发组织的标准。</a:t>
            </a:r>
            <a:endParaRPr lang="zh-CN" altLang="en-US" sz="1600">
              <a:solidFill>
                <a:schemeClr val="tx1"/>
              </a:solidFill>
              <a:latin typeface="Roboto" panose="02000000000000000000"/>
              <a:ea typeface="Roboto" panose="02000000000000000000"/>
              <a:cs typeface="Roboto" panose="02000000000000000000"/>
              <a:sym typeface="+mn-ea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en-US" altLang="zh-CN" sz="1600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+mn-ea"/>
              </a:rPr>
              <a:t> </a:t>
            </a:r>
            <a:endParaRPr lang="en-US" altLang="zh-CN">
              <a:solidFill>
                <a:srgbClr val="FF0000"/>
              </a:solidFill>
              <a:latin typeface="Roboto" panose="02000000000000000000"/>
              <a:ea typeface="宋体" panose="02010600030101010101" pitchFamily="2" charset="-122"/>
              <a:cs typeface="Roboto" panose="02000000000000000000"/>
              <a:sym typeface="Roboto" panose="02000000000000000000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endParaRPr lang="zh-CN" altLang="en-GB">
              <a:solidFill>
                <a:srgbClr val="FF0000"/>
              </a:solidFill>
              <a:latin typeface="Roboto" panose="02000000000000000000"/>
              <a:ea typeface="宋体" panose="02010600030101010101" pitchFamily="2" charset="-122"/>
              <a:cs typeface="Roboto" panose="02000000000000000000"/>
              <a:sym typeface="Roboto" panose="02000000000000000000"/>
            </a:endParaRPr>
          </a:p>
        </p:txBody>
      </p:sp>
      <p:pic>
        <p:nvPicPr>
          <p:cNvPr id="257" name="Google Shape;257;p24"/>
          <p:cNvPicPr preferRelativeResize="0"/>
          <p:nvPr/>
        </p:nvPicPr>
        <p:blipFill rotWithShape="1">
          <a:blip r:embed="rId1"/>
          <a:srcRect t="26583"/>
          <a:stretch>
            <a:fillRect/>
          </a:stretch>
        </p:blipFill>
        <p:spPr>
          <a:xfrm>
            <a:off x="0" y="-1"/>
            <a:ext cx="9143998" cy="1152935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24"/>
          <p:cNvSpPr txBox="1"/>
          <p:nvPr/>
        </p:nvSpPr>
        <p:spPr>
          <a:xfrm>
            <a:off x="483704" y="187693"/>
            <a:ext cx="6712200" cy="776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 panose="020B0604020202020204"/>
              <a:buNone/>
            </a:pPr>
            <a:r>
              <a:rPr lang="en-GB" sz="4800" b="1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Arial" panose="020B0604020202020204" pitchFamily="34" charset="0"/>
              </a:rPr>
              <a:t>标准</a:t>
            </a:r>
            <a:r>
              <a:rPr lang="zh-CN" altLang="en-GB" sz="4800" b="1">
                <a:solidFill>
                  <a:schemeClr val="lt1"/>
                </a:solidFill>
                <a:latin typeface="Roboto" panose="02000000000000000000"/>
                <a:ea typeface="宋体" panose="02010600030101010101" pitchFamily="2" charset="-122"/>
                <a:cs typeface="Roboto" panose="02000000000000000000"/>
                <a:sym typeface="Arial" panose="020B0604020202020204" pitchFamily="34" charset="0"/>
              </a:rPr>
              <a:t>订阅</a:t>
            </a:r>
            <a:endParaRPr lang="zh-CN" altLang="en-GB" sz="4800" b="1" i="0" u="none" strike="noStrike" cap="none">
              <a:solidFill>
                <a:schemeClr val="lt1"/>
              </a:solidFill>
              <a:latin typeface="Roboto" panose="02000000000000000000"/>
              <a:ea typeface="宋体" panose="02010600030101010101" pitchFamily="2" charset="-122"/>
              <a:cs typeface="Roboto" panose="0200000000000000000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advTm="77079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96" name="Shape 1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7" name="Google Shape;1797;p70"/>
          <p:cNvPicPr preferRelativeResize="0"/>
          <p:nvPr/>
        </p:nvPicPr>
        <p:blipFill rotWithShape="1">
          <a:blip r:embed="rId1"/>
          <a:srcRect l="28183" t="-50" r="-136"/>
          <a:stretch>
            <a:fillRect/>
          </a:stretch>
        </p:blipFill>
        <p:spPr>
          <a:xfrm>
            <a:off x="-461119" y="1"/>
            <a:ext cx="6579218" cy="51435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</p:pic>
      <p:sp>
        <p:nvSpPr>
          <p:cNvPr id="1798" name="Google Shape;1798;p70"/>
          <p:cNvSpPr/>
          <p:nvPr/>
        </p:nvSpPr>
        <p:spPr>
          <a:xfrm>
            <a:off x="4624002" y="1"/>
            <a:ext cx="4519997" cy="5154650"/>
          </a:xfrm>
          <a:custGeom>
            <a:avLst/>
            <a:gdLst/>
            <a:ahLst/>
            <a:cxnLst/>
            <a:rect l="l" t="t" r="r" b="b"/>
            <a:pathLst>
              <a:path w="4519997" h="5154650" extrusionOk="0">
                <a:moveTo>
                  <a:pt x="0" y="11430"/>
                </a:moveTo>
                <a:lnTo>
                  <a:pt x="4519997" y="0"/>
                </a:lnTo>
                <a:lnTo>
                  <a:pt x="4519997" y="5143499"/>
                </a:lnTo>
                <a:lnTo>
                  <a:pt x="1434058" y="5154650"/>
                </a:lnTo>
                <a:lnTo>
                  <a:pt x="0" y="114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99" name="Google Shape;1799;p70"/>
          <p:cNvSpPr txBox="1"/>
          <p:nvPr/>
        </p:nvSpPr>
        <p:spPr>
          <a:xfrm>
            <a:off x="869311" y="2357300"/>
            <a:ext cx="23880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 panose="020B0604020202020204"/>
              <a:buNone/>
            </a:pPr>
            <a:r>
              <a:rPr lang="en-GB" sz="4800" b="1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议程</a:t>
            </a:r>
            <a:endParaRPr lang="en-GB" sz="4800" b="1" i="0" u="none" strike="noStrike" cap="none">
              <a:solidFill>
                <a:schemeClr val="lt1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sp>
        <p:nvSpPr>
          <p:cNvPr id="1800" name="Google Shape;1800;p70"/>
          <p:cNvSpPr txBox="1"/>
          <p:nvPr>
            <p:custDataLst>
              <p:tags r:id="rId2"/>
            </p:custDataLst>
          </p:nvPr>
        </p:nvSpPr>
        <p:spPr>
          <a:xfrm>
            <a:off x="5616431" y="2783469"/>
            <a:ext cx="32910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 panose="020B0604020202020204"/>
              <a:buNone/>
            </a:pPr>
            <a:r>
              <a:rPr lang="zh-CN" sz="1800" b="0" i="0" u="none" strike="noStrike" cap="none">
                <a:solidFill>
                  <a:srgbClr val="2751A3"/>
                </a:solidFill>
                <a:latin typeface="Roboto" panose="02000000000000000000"/>
                <a:ea typeface="宋体" panose="02010600030101010101" pitchFamily="2" charset="-122"/>
                <a:cs typeface="Roboto" panose="02000000000000000000"/>
                <a:sym typeface="Roboto" panose="02000000000000000000"/>
              </a:rPr>
              <a:t>什么是标准</a:t>
            </a:r>
            <a:endParaRPr lang="zh-CN" sz="1800" b="0" i="0" u="none" strike="noStrike" cap="none">
              <a:solidFill>
                <a:srgbClr val="2751A3"/>
              </a:solidFill>
              <a:latin typeface="Roboto" panose="02000000000000000000"/>
              <a:ea typeface="宋体" panose="02010600030101010101" pitchFamily="2" charset="-122"/>
              <a:cs typeface="Roboto" panose="02000000000000000000"/>
              <a:sym typeface="Roboto" panose="02000000000000000000"/>
            </a:endParaRPr>
          </a:p>
        </p:txBody>
      </p:sp>
      <p:sp>
        <p:nvSpPr>
          <p:cNvPr id="1801" name="Google Shape;1801;p70"/>
          <p:cNvSpPr txBox="1"/>
          <p:nvPr>
            <p:custDataLst>
              <p:tags r:id="rId3"/>
            </p:custDataLst>
          </p:nvPr>
        </p:nvSpPr>
        <p:spPr>
          <a:xfrm>
            <a:off x="5820633" y="3544171"/>
            <a:ext cx="32019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 panose="020B0604020202020204"/>
              <a:buNone/>
            </a:pPr>
            <a:r>
              <a:rPr lang="en-GB" sz="1800">
                <a:solidFill>
                  <a:srgbClr val="2751A4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如</a:t>
            </a:r>
            <a:r>
              <a:rPr lang="zh-CN" altLang="en-GB" sz="1800">
                <a:solidFill>
                  <a:srgbClr val="2751A4"/>
                </a:solidFill>
                <a:latin typeface="Roboto" panose="02000000000000000000"/>
                <a:ea typeface="宋体" panose="02010600030101010101" pitchFamily="2" charset="-122"/>
                <a:cs typeface="Roboto" panose="02000000000000000000"/>
                <a:sym typeface="Roboto" panose="02000000000000000000"/>
              </a:rPr>
              <a:t>何购买</a:t>
            </a:r>
            <a:endParaRPr lang="zh-CN" altLang="en-GB" sz="1800" b="0" i="0" u="none" strike="noStrike" cap="none">
              <a:solidFill>
                <a:srgbClr val="2751A4"/>
              </a:solidFill>
              <a:latin typeface="Roboto" panose="02000000000000000000"/>
              <a:ea typeface="宋体" panose="02010600030101010101" pitchFamily="2" charset="-122"/>
              <a:cs typeface="Roboto" panose="02000000000000000000"/>
              <a:sym typeface="Roboto" panose="02000000000000000000"/>
            </a:endParaRPr>
          </a:p>
        </p:txBody>
      </p:sp>
      <p:sp>
        <p:nvSpPr>
          <p:cNvPr id="1802" name="Google Shape;1802;p70"/>
          <p:cNvSpPr/>
          <p:nvPr>
            <p:custDataLst>
              <p:tags r:id="rId4"/>
            </p:custDataLst>
          </p:nvPr>
        </p:nvSpPr>
        <p:spPr>
          <a:xfrm>
            <a:off x="5021109" y="4258647"/>
            <a:ext cx="1096992" cy="593619"/>
          </a:xfrm>
          <a:custGeom>
            <a:avLst/>
            <a:gdLst/>
            <a:ahLst/>
            <a:cxnLst/>
            <a:rect l="l" t="t" r="r" b="b"/>
            <a:pathLst>
              <a:path w="1096992" h="593619" extrusionOk="0">
                <a:moveTo>
                  <a:pt x="0" y="0"/>
                </a:moveTo>
                <a:lnTo>
                  <a:pt x="1096992" y="0"/>
                </a:lnTo>
                <a:lnTo>
                  <a:pt x="1096992" y="593619"/>
                </a:lnTo>
                <a:lnTo>
                  <a:pt x="179109" y="593619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03" name="Google Shape;1803;p70"/>
          <p:cNvSpPr txBox="1"/>
          <p:nvPr>
            <p:custDataLst>
              <p:tags r:id="rId5"/>
            </p:custDataLst>
          </p:nvPr>
        </p:nvSpPr>
        <p:spPr>
          <a:xfrm>
            <a:off x="4875694" y="2700552"/>
            <a:ext cx="915300" cy="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</a:pPr>
            <a:r>
              <a:rPr lang="en-GB" sz="3000" b="0" i="0" u="none" strike="noStrike" cap="none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1</a:t>
            </a:r>
            <a:endParaRPr sz="3000" b="0" i="0" u="none" strike="noStrike" cap="none">
              <a:solidFill>
                <a:schemeClr val="lt1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sp>
        <p:nvSpPr>
          <p:cNvPr id="1804" name="Google Shape;1804;p70"/>
          <p:cNvSpPr txBox="1"/>
          <p:nvPr>
            <p:custDataLst>
              <p:tags r:id="rId6"/>
            </p:custDataLst>
          </p:nvPr>
        </p:nvSpPr>
        <p:spPr>
          <a:xfrm>
            <a:off x="5079261" y="3468069"/>
            <a:ext cx="915300" cy="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</a:pPr>
            <a:r>
              <a:rPr lang="en-GB" sz="3000" b="0" i="0" u="none" strike="noStrike" cap="none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2</a:t>
            </a:r>
            <a:endParaRPr sz="3000" b="0" i="0" u="none" strike="noStrike" cap="none">
              <a:solidFill>
                <a:schemeClr val="lt1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sp>
        <p:nvSpPr>
          <p:cNvPr id="1805" name="Google Shape;1805;p70"/>
          <p:cNvSpPr txBox="1"/>
          <p:nvPr>
            <p:custDataLst>
              <p:tags r:id="rId7"/>
            </p:custDataLst>
          </p:nvPr>
        </p:nvSpPr>
        <p:spPr>
          <a:xfrm>
            <a:off x="6050467" y="4345197"/>
            <a:ext cx="32019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 panose="020B0604020202020204"/>
              <a:buNone/>
            </a:pPr>
            <a:r>
              <a:rPr lang="zh-CN" sz="1800" b="1" i="0" u="none" strike="noStrike" cap="none">
                <a:solidFill>
                  <a:srgbClr val="24BE1C"/>
                </a:solidFill>
                <a:latin typeface="Roboto" panose="02000000000000000000"/>
                <a:ea typeface="宋体" panose="02010600030101010101" pitchFamily="2" charset="-122"/>
                <a:cs typeface="Roboto" panose="02000000000000000000"/>
                <a:sym typeface="Roboto" panose="02000000000000000000"/>
              </a:rPr>
              <a:t>影响购买因素</a:t>
            </a:r>
            <a:endParaRPr lang="zh-CN" sz="1800" b="1" i="0" u="none" strike="noStrike" cap="none">
              <a:solidFill>
                <a:srgbClr val="24BE1C"/>
              </a:solidFill>
              <a:latin typeface="Roboto" panose="02000000000000000000"/>
              <a:ea typeface="宋体" panose="02010600030101010101" pitchFamily="2" charset="-122"/>
              <a:cs typeface="Roboto" panose="02000000000000000000"/>
              <a:sym typeface="Roboto" panose="02000000000000000000"/>
            </a:endParaRPr>
          </a:p>
        </p:txBody>
      </p:sp>
      <p:sp>
        <p:nvSpPr>
          <p:cNvPr id="1806" name="Google Shape;1806;p70"/>
          <p:cNvSpPr txBox="1"/>
          <p:nvPr>
            <p:custDataLst>
              <p:tags r:id="rId8"/>
            </p:custDataLst>
          </p:nvPr>
        </p:nvSpPr>
        <p:spPr>
          <a:xfrm>
            <a:off x="5370389" y="4273851"/>
            <a:ext cx="915300" cy="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</a:pPr>
            <a:r>
              <a:rPr lang="en-GB" sz="3000" b="0" i="0" u="none" strike="noStrike" cap="none">
                <a:solidFill>
                  <a:srgbClr val="24BE1C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3</a:t>
            </a:r>
            <a:endParaRPr sz="3000" b="0" i="0" u="none" strike="noStrike" cap="none">
              <a:solidFill>
                <a:srgbClr val="24BE1C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sp>
        <p:nvSpPr>
          <p:cNvPr id="1807" name="Google Shape;1807;p70"/>
          <p:cNvSpPr/>
          <p:nvPr/>
        </p:nvSpPr>
        <p:spPr>
          <a:xfrm>
            <a:off x="1032975" y="4378450"/>
            <a:ext cx="2090400" cy="4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1808" name="Google Shape;1808;p70">
            <a:hlinkClick r:id="rId9"/>
          </p:cNvPr>
          <p:cNvPicPr preferRelativeResize="0"/>
          <p:nvPr/>
        </p:nvPicPr>
        <p:blipFill rotWithShape="1">
          <a:blip r:embed="rId10"/>
          <a:srcRect/>
          <a:stretch>
            <a:fillRect/>
          </a:stretch>
        </p:blipFill>
        <p:spPr>
          <a:xfrm>
            <a:off x="1537213" y="4585865"/>
            <a:ext cx="1052177" cy="350725"/>
          </a:xfrm>
          <a:prstGeom prst="rect">
            <a:avLst/>
          </a:prstGeom>
          <a:noFill/>
          <a:ln>
            <a:noFill/>
          </a:ln>
        </p:spPr>
      </p:pic>
      <p:sp>
        <p:nvSpPr>
          <p:cNvPr id="1809" name="Google Shape;1809;p70"/>
          <p:cNvSpPr/>
          <p:nvPr/>
        </p:nvSpPr>
        <p:spPr>
          <a:xfrm>
            <a:off x="923753" y="4378550"/>
            <a:ext cx="1905000" cy="45600"/>
          </a:xfrm>
          <a:prstGeom prst="rect">
            <a:avLst/>
          </a:prstGeom>
          <a:solidFill>
            <a:srgbClr val="F5B60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p:transition advTm="2476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4"/>
          <p:cNvSpPr txBox="1"/>
          <p:nvPr/>
        </p:nvSpPr>
        <p:spPr>
          <a:xfrm>
            <a:off x="399415" y="1343660"/>
            <a:ext cx="8128000" cy="299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1600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1. 同时访问用户数：</a:t>
            </a:r>
            <a:endParaRPr lang="zh-CN" altLang="en-US" sz="1600">
              <a:solidFill>
                <a:schemeClr val="tx1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1600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○ 可同时访问文档的用户数量。</a:t>
            </a:r>
            <a:endParaRPr lang="zh-CN" altLang="en-US" sz="1600">
              <a:solidFill>
                <a:schemeClr val="tx1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1600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○ 例如：订阅 35 个 API 标准，允许 3 个用户同时访问15 个地点。</a:t>
            </a:r>
            <a:endParaRPr lang="zh-CN" altLang="en-US" sz="1600">
              <a:solidFill>
                <a:schemeClr val="tx1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endParaRPr lang="zh-CN" altLang="en-US" sz="1600">
              <a:solidFill>
                <a:schemeClr val="tx1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1600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2. 地点：</a:t>
            </a:r>
            <a:endParaRPr lang="zh-CN" altLang="en-US" sz="1600">
              <a:solidFill>
                <a:schemeClr val="tx1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1600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○ 需要访问的办公室或站点总数。</a:t>
            </a:r>
            <a:endParaRPr lang="zh-CN" altLang="en-US" sz="1600">
              <a:solidFill>
                <a:schemeClr val="tx1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1600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○ 除非获得出版商的预先批准，否则定价严格考虑地点，无论每个站点的用户数量如何。</a:t>
            </a:r>
            <a:endParaRPr lang="zh-CN" altLang="en-US">
              <a:solidFill>
                <a:srgbClr val="FF0000"/>
              </a:solidFill>
              <a:latin typeface="Roboto" panose="02000000000000000000"/>
              <a:ea typeface="宋体" panose="02010600030101010101" pitchFamily="2" charset="-122"/>
              <a:cs typeface="Roboto" panose="02000000000000000000"/>
              <a:sym typeface="Roboto" panose="02000000000000000000"/>
            </a:endParaRPr>
          </a:p>
        </p:txBody>
      </p:sp>
      <p:pic>
        <p:nvPicPr>
          <p:cNvPr id="257" name="Google Shape;257;p24"/>
          <p:cNvPicPr preferRelativeResize="0"/>
          <p:nvPr/>
        </p:nvPicPr>
        <p:blipFill rotWithShape="1">
          <a:blip r:embed="rId1"/>
          <a:srcRect t="26583"/>
          <a:stretch>
            <a:fillRect/>
          </a:stretch>
        </p:blipFill>
        <p:spPr>
          <a:xfrm>
            <a:off x="0" y="-1"/>
            <a:ext cx="9143998" cy="1152935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24"/>
          <p:cNvSpPr txBox="1"/>
          <p:nvPr/>
        </p:nvSpPr>
        <p:spPr>
          <a:xfrm>
            <a:off x="399249" y="188328"/>
            <a:ext cx="6712200" cy="776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 panose="020B0604020202020204"/>
              <a:buNone/>
            </a:pPr>
            <a:r>
              <a:rPr lang="en-GB" sz="4800" b="1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Arial" panose="020B0604020202020204" pitchFamily="34" charset="0"/>
              </a:rPr>
              <a:t>影响定价的因素</a:t>
            </a:r>
            <a:endParaRPr lang="zh-CN" altLang="en-US" sz="3600" b="0" i="0" u="none" strike="noStrike" cap="none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Roboto" panose="0200000000000000000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advTm="32695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4"/>
          <p:cNvSpPr txBox="1"/>
          <p:nvPr/>
        </p:nvSpPr>
        <p:spPr>
          <a:xfrm>
            <a:off x="399415" y="1343660"/>
            <a:ext cx="8364855" cy="1276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1600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在这个例子中，这意味着一家公司订阅了</a:t>
            </a:r>
            <a:r>
              <a:rPr lang="en-US" altLang="zh-CN" sz="1600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 35 </a:t>
            </a:r>
            <a:r>
              <a:rPr lang="zh-CN" altLang="en-US" sz="1600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项</a:t>
            </a:r>
            <a:r>
              <a:rPr lang="en-US" altLang="zh-CN" sz="1600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 API </a:t>
            </a:r>
            <a:r>
              <a:rPr lang="zh-CN" altLang="en-US" sz="1600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标准，并且在任何给定时间，只有</a:t>
            </a:r>
            <a:r>
              <a:rPr lang="en-US" altLang="zh-CN" sz="1600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 15 </a:t>
            </a:r>
            <a:r>
              <a:rPr lang="zh-CN" altLang="en-US" sz="1600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个地点的</a:t>
            </a:r>
            <a:r>
              <a:rPr lang="en-US" altLang="zh-CN" sz="1600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 3 </a:t>
            </a:r>
            <a:r>
              <a:rPr lang="zh-CN" altLang="en-US" sz="1600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个人可以访问任何内容。</a:t>
            </a:r>
            <a:endParaRPr lang="zh-CN" altLang="en-US" sz="1600">
              <a:solidFill>
                <a:schemeClr val="tx1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1600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因此，如果任何地点的第四个人试图访问任何</a:t>
            </a:r>
            <a:r>
              <a:rPr lang="en-US" altLang="zh-CN" sz="1600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 API </a:t>
            </a:r>
            <a:r>
              <a:rPr lang="zh-CN" altLang="en-US" sz="1600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出版物，他们应该被拒之门外，直到有空位位置为止。因此，正确确定所需的同时用户数量至关重要。</a:t>
            </a:r>
            <a:endParaRPr lang="zh-CN" altLang="en-US" sz="1600">
              <a:solidFill>
                <a:schemeClr val="tx1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endParaRPr lang="zh-CN" altLang="en-US" sz="1600">
              <a:solidFill>
                <a:schemeClr val="tx1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endParaRPr lang="zh-CN" altLang="en-US">
              <a:solidFill>
                <a:srgbClr val="FF0000"/>
              </a:solidFill>
              <a:latin typeface="Roboto" panose="02000000000000000000"/>
              <a:ea typeface="宋体" panose="02010600030101010101" pitchFamily="2" charset="-122"/>
              <a:cs typeface="Roboto" panose="02000000000000000000"/>
              <a:sym typeface="Roboto" panose="02000000000000000000"/>
            </a:endParaRPr>
          </a:p>
        </p:txBody>
      </p:sp>
      <p:pic>
        <p:nvPicPr>
          <p:cNvPr id="257" name="Google Shape;257;p24"/>
          <p:cNvPicPr preferRelativeResize="0"/>
          <p:nvPr/>
        </p:nvPicPr>
        <p:blipFill rotWithShape="1">
          <a:blip r:embed="rId1"/>
          <a:srcRect t="26583"/>
          <a:stretch>
            <a:fillRect/>
          </a:stretch>
        </p:blipFill>
        <p:spPr>
          <a:xfrm>
            <a:off x="0" y="-1"/>
            <a:ext cx="9143998" cy="1152935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24"/>
          <p:cNvSpPr txBox="1"/>
          <p:nvPr/>
        </p:nvSpPr>
        <p:spPr>
          <a:xfrm>
            <a:off x="399249" y="188328"/>
            <a:ext cx="6712200" cy="776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 panose="020B0604020202020204"/>
              <a:buNone/>
            </a:pPr>
            <a:r>
              <a:rPr lang="zh-CN" altLang="en-US" sz="4800" b="1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Arial" panose="020B0604020202020204" pitchFamily="34" charset="0"/>
              </a:rPr>
              <a:t>同时使用的情况</a:t>
            </a:r>
            <a:endParaRPr lang="zh-CN" altLang="en-US" sz="3600" b="0" i="0" u="none" strike="noStrike" cap="none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Roboto" panose="02000000000000000000"/>
              <a:sym typeface="Arial" panose="020B0604020202020204" pitchFamily="34" charset="0"/>
            </a:endParaRPr>
          </a:p>
        </p:txBody>
      </p:sp>
      <p:pic>
        <p:nvPicPr>
          <p:cNvPr id="50" name="IM 50"/>
          <p:cNvPicPr/>
          <p:nvPr/>
        </p:nvPicPr>
        <p:blipFill>
          <a:blip r:embed="rId2"/>
          <a:stretch>
            <a:fillRect/>
          </a:stretch>
        </p:blipFill>
        <p:spPr>
          <a:xfrm>
            <a:off x="840740" y="2852420"/>
            <a:ext cx="6484620" cy="1487805"/>
          </a:xfrm>
          <a:prstGeom prst="rect">
            <a:avLst/>
          </a:prstGeom>
        </p:spPr>
      </p:pic>
    </p:spTree>
  </p:cSld>
  <p:clrMapOvr>
    <a:masterClrMapping/>
  </p:clrMapOvr>
  <p:transition advTm="74219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4"/>
          <p:cNvSpPr txBox="1"/>
          <p:nvPr/>
        </p:nvSpPr>
        <p:spPr>
          <a:xfrm>
            <a:off x="399415" y="1343660"/>
            <a:ext cx="8128000" cy="3368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en-US" altLang="zh-CN" sz="1600" b="1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1.</a:t>
            </a:r>
            <a:r>
              <a:rPr lang="zh-CN" altLang="en-US" sz="1600" b="1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内容位置矩阵</a:t>
            </a:r>
            <a:r>
              <a:rPr lang="zh-CN" altLang="en-US" sz="1600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：许多出版商会根据位置限制访问权限。确定自己的相关需求，控制成本。</a:t>
            </a:r>
            <a:endParaRPr lang="zh-CN" altLang="en-US" sz="1600">
              <a:solidFill>
                <a:schemeClr val="tx1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en-US" altLang="zh-CN" sz="1600" b="1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2. </a:t>
            </a:r>
            <a:r>
              <a:rPr lang="zh-CN" altLang="en-US" sz="1600" b="1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根据您的需求定制内容：</a:t>
            </a:r>
            <a:r>
              <a:rPr lang="zh-CN" altLang="en-US" sz="1600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与合作伙伴（例如</a:t>
            </a:r>
            <a:r>
              <a:rPr lang="en-US" altLang="zh-CN" sz="1600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 Nimonik</a:t>
            </a:r>
            <a:r>
              <a:rPr lang="zh-CN" altLang="en-US" sz="1600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）合作，确定您的组织是标准</a:t>
            </a:r>
            <a:endParaRPr lang="zh-CN" altLang="en-US" sz="1600">
              <a:solidFill>
                <a:schemeClr val="tx1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1600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套餐、定制内容或混合套餐更适合您的组织。</a:t>
            </a:r>
            <a:endParaRPr lang="zh-CN" altLang="en-US" sz="1600">
              <a:solidFill>
                <a:schemeClr val="tx1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en-US" altLang="zh-CN" sz="1600" b="1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3. </a:t>
            </a:r>
            <a:r>
              <a:rPr lang="zh-CN" altLang="en-US" sz="1600" b="1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年度许可证续订：</a:t>
            </a:r>
            <a:r>
              <a:rPr lang="zh-CN" altLang="en-US" sz="1600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大多数许可证的合同期限为一年，提前规划年度续订，以确保可持续的长期计划。</a:t>
            </a:r>
            <a:endParaRPr lang="zh-CN" altLang="en-US" sz="1600">
              <a:solidFill>
                <a:schemeClr val="tx1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en-US" altLang="zh-CN" sz="1600" b="1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4. </a:t>
            </a:r>
            <a:r>
              <a:rPr lang="zh-CN" altLang="en-US" sz="1600" b="1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了解定制的临界点：</a:t>
            </a:r>
            <a:r>
              <a:rPr lang="zh-CN" altLang="en-US" sz="1600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在标准套餐和定制内容之间取得适当的平衡至关重要。</a:t>
            </a:r>
            <a:endParaRPr lang="zh-CN" altLang="en-US" sz="1600">
              <a:solidFill>
                <a:schemeClr val="tx1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en-US" altLang="zh-CN" sz="1600" b="1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5. </a:t>
            </a:r>
            <a:r>
              <a:rPr lang="zh-CN" altLang="en-US" sz="1600" b="1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基本功能和更新：</a:t>
            </a:r>
            <a:r>
              <a:rPr lang="zh-CN" altLang="en-US" sz="1600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确保您的订阅包含关键功能，例如更新、红线、警报、历史版本访问和使用情况报告。</a:t>
            </a:r>
            <a:r>
              <a:rPr lang="en-US" altLang="zh-CN" sz="1600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Nimonik </a:t>
            </a:r>
            <a:r>
              <a:rPr lang="zh-CN" altLang="en-US" sz="1600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免费提供这些功能。</a:t>
            </a:r>
            <a:endParaRPr lang="zh-CN" altLang="en-US">
              <a:solidFill>
                <a:srgbClr val="FF0000"/>
              </a:solidFill>
              <a:latin typeface="Roboto" panose="02000000000000000000"/>
              <a:ea typeface="宋体" panose="02010600030101010101" pitchFamily="2" charset="-122"/>
              <a:cs typeface="Roboto" panose="02000000000000000000"/>
              <a:sym typeface="Roboto" panose="02000000000000000000"/>
            </a:endParaRPr>
          </a:p>
        </p:txBody>
      </p:sp>
      <p:pic>
        <p:nvPicPr>
          <p:cNvPr id="257" name="Google Shape;257;p24"/>
          <p:cNvPicPr preferRelativeResize="0"/>
          <p:nvPr/>
        </p:nvPicPr>
        <p:blipFill rotWithShape="1">
          <a:blip r:embed="rId1"/>
          <a:srcRect t="26583"/>
          <a:stretch>
            <a:fillRect/>
          </a:stretch>
        </p:blipFill>
        <p:spPr>
          <a:xfrm>
            <a:off x="0" y="-1"/>
            <a:ext cx="9143998" cy="1152935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24"/>
          <p:cNvSpPr txBox="1"/>
          <p:nvPr/>
        </p:nvSpPr>
        <p:spPr>
          <a:xfrm>
            <a:off x="399249" y="188328"/>
            <a:ext cx="6712200" cy="776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 panose="020B0604020202020204"/>
              <a:buNone/>
            </a:pPr>
            <a:r>
              <a:rPr lang="zh-CN" altLang="en-GB" sz="4800" b="1">
                <a:solidFill>
                  <a:schemeClr val="lt1"/>
                </a:solidFill>
                <a:latin typeface="Roboto" panose="02000000000000000000"/>
                <a:ea typeface="宋体" panose="02010600030101010101" pitchFamily="2" charset="-122"/>
                <a:cs typeface="Roboto" panose="02000000000000000000"/>
                <a:sym typeface="Arial" panose="020B0604020202020204" pitchFamily="34" charset="0"/>
              </a:rPr>
              <a:t>考虑</a:t>
            </a:r>
            <a:r>
              <a:rPr lang="en-GB" sz="4800" b="1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Arial" panose="020B0604020202020204" pitchFamily="34" charset="0"/>
              </a:rPr>
              <a:t>的因素</a:t>
            </a:r>
            <a:endParaRPr lang="zh-CN" altLang="en-US" sz="3600" b="0" i="0" u="none" strike="noStrike" cap="none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Roboto" panose="0200000000000000000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advTm="88717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4"/>
          <p:cNvSpPr txBox="1"/>
          <p:nvPr/>
        </p:nvSpPr>
        <p:spPr>
          <a:xfrm>
            <a:off x="399415" y="1602740"/>
            <a:ext cx="8128000" cy="322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en-US" altLang="zh-CN" sz="1600" b="1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6. </a:t>
            </a:r>
            <a:r>
              <a:rPr lang="zh-CN" altLang="en-US" sz="1600" b="1">
                <a:solidFill>
                  <a:schemeClr val="tx1"/>
                </a:solidFill>
                <a:latin typeface="Roboto" panose="02000000000000000000"/>
                <a:ea typeface="宋体" panose="02010600030101010101" pitchFamily="2" charset="-122"/>
                <a:cs typeface="Roboto" panose="02000000000000000000"/>
                <a:sym typeface="Roboto" panose="02000000000000000000"/>
              </a:rPr>
              <a:t>新用户使用</a:t>
            </a:r>
            <a:r>
              <a:rPr lang="zh-CN" altLang="en-US" sz="1600" b="1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培训：</a:t>
            </a:r>
            <a:r>
              <a:rPr lang="zh-CN" altLang="en-US" sz="1600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有效的新用户使用培训对于用户采用至关重要。</a:t>
            </a:r>
            <a:endParaRPr lang="zh-CN" altLang="en-US" sz="1600">
              <a:solidFill>
                <a:schemeClr val="tx1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en-US" altLang="zh-CN" sz="1600" b="1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7. </a:t>
            </a:r>
            <a:r>
              <a:rPr lang="zh-CN" altLang="en-US" sz="1600" b="1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考虑历史版本：</a:t>
            </a:r>
            <a:r>
              <a:rPr lang="zh-CN" altLang="en-US" sz="1600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有些公司会对访问标准的历史版本收取额外费用。评估对您的组织重要的标准和版本。</a:t>
            </a:r>
            <a:endParaRPr lang="zh-CN" altLang="en-US" sz="1600">
              <a:solidFill>
                <a:schemeClr val="tx1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en-US" altLang="zh-CN" sz="1600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8. </a:t>
            </a:r>
            <a:r>
              <a:rPr lang="zh-CN" altLang="en-US" sz="1600" b="1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平衡托管平台和一次性购买：</a:t>
            </a:r>
            <a:r>
              <a:rPr lang="zh-CN" altLang="en-US" sz="1600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确定组织是否需要全公司托管的平台，或者一次性购买是否更适合特定需求。</a:t>
            </a:r>
            <a:endParaRPr lang="zh-CN" altLang="en-US" sz="1600">
              <a:solidFill>
                <a:schemeClr val="tx1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en-US" altLang="zh-CN" sz="1600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9. </a:t>
            </a:r>
            <a:r>
              <a:rPr lang="zh-CN" altLang="en-US" sz="1600" b="1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通过网络研讨会和培训提供用户支持：</a:t>
            </a:r>
            <a:r>
              <a:rPr lang="zh-CN" altLang="en-US" sz="1600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寻找提供网络研讨会、自定进度培训和视频教程的平台，以便用户高效地访问工具和支持。</a:t>
            </a:r>
            <a:endParaRPr lang="zh-CN" altLang="en-US" sz="1600">
              <a:solidFill>
                <a:schemeClr val="tx1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endParaRPr lang="zh-CN" altLang="en-US">
              <a:solidFill>
                <a:srgbClr val="FF0000"/>
              </a:solidFill>
              <a:latin typeface="Roboto" panose="02000000000000000000"/>
              <a:ea typeface="宋体" panose="02010600030101010101" pitchFamily="2" charset="-122"/>
              <a:cs typeface="Roboto" panose="02000000000000000000"/>
              <a:sym typeface="Roboto" panose="02000000000000000000"/>
            </a:endParaRPr>
          </a:p>
        </p:txBody>
      </p:sp>
      <p:pic>
        <p:nvPicPr>
          <p:cNvPr id="257" name="Google Shape;257;p24"/>
          <p:cNvPicPr preferRelativeResize="0"/>
          <p:nvPr/>
        </p:nvPicPr>
        <p:blipFill rotWithShape="1">
          <a:blip r:embed="rId1"/>
          <a:srcRect t="26583"/>
          <a:stretch>
            <a:fillRect/>
          </a:stretch>
        </p:blipFill>
        <p:spPr>
          <a:xfrm>
            <a:off x="0" y="-1"/>
            <a:ext cx="9143998" cy="1152935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24"/>
          <p:cNvSpPr txBox="1"/>
          <p:nvPr/>
        </p:nvSpPr>
        <p:spPr>
          <a:xfrm>
            <a:off x="399249" y="188328"/>
            <a:ext cx="6712200" cy="776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 panose="020B0604020202020204"/>
              <a:buNone/>
            </a:pPr>
            <a:r>
              <a:rPr lang="zh-CN" altLang="en-GB" sz="4800" b="1">
                <a:solidFill>
                  <a:schemeClr val="lt1"/>
                </a:solidFill>
                <a:latin typeface="Roboto" panose="02000000000000000000"/>
                <a:ea typeface="宋体" panose="02010600030101010101" pitchFamily="2" charset="-122"/>
                <a:cs typeface="Roboto" panose="02000000000000000000"/>
                <a:sym typeface="Arial" panose="020B0604020202020204" pitchFamily="34" charset="0"/>
              </a:rPr>
              <a:t>考虑</a:t>
            </a:r>
            <a:r>
              <a:rPr lang="en-GB" sz="4800" b="1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Arial" panose="020B0604020202020204" pitchFamily="34" charset="0"/>
              </a:rPr>
              <a:t>的因素</a:t>
            </a:r>
            <a:endParaRPr lang="zh-CN" altLang="en-US" sz="3600" b="0" i="0" u="none" strike="noStrike" cap="none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Roboto" panose="0200000000000000000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advTm="80934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4"/>
          <p:cNvSpPr txBox="1"/>
          <p:nvPr/>
        </p:nvSpPr>
        <p:spPr>
          <a:xfrm>
            <a:off x="399415" y="1343660"/>
            <a:ext cx="8128000" cy="3481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en-US" altLang="zh-CN" sz="1600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10. </a:t>
            </a:r>
            <a:r>
              <a:rPr lang="zh-CN" altLang="en-US" sz="1600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平台容量与集成：确保平台支持单点登录</a:t>
            </a:r>
            <a:r>
              <a:rPr lang="en-US" altLang="zh-CN" sz="1600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 (SSO) </a:t>
            </a:r>
            <a:r>
              <a:rPr lang="zh-CN" altLang="en-US" sz="1600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和</a:t>
            </a:r>
            <a:r>
              <a:rPr lang="en-US" altLang="zh-CN" sz="1600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 API</a:t>
            </a:r>
            <a:r>
              <a:rPr lang="zh-CN" altLang="en-US" sz="1600">
                <a:solidFill>
                  <a:schemeClr val="tx1"/>
                </a:solidFill>
                <a:latin typeface="Roboto" panose="02000000000000000000"/>
                <a:ea typeface="宋体" panose="02010600030101010101" pitchFamily="2" charset="-122"/>
                <a:cs typeface="Roboto" panose="02000000000000000000"/>
                <a:sym typeface="Roboto" panose="02000000000000000000"/>
              </a:rPr>
              <a:t>，</a:t>
            </a:r>
            <a:r>
              <a:rPr lang="zh-CN" altLang="en-US" sz="1600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提高可用性和安全性。</a:t>
            </a:r>
            <a:r>
              <a:rPr lang="en-US" altLang="zh-CN" sz="1600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Nimonik </a:t>
            </a:r>
            <a:r>
              <a:rPr lang="zh-CN" altLang="en-US" sz="1600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提供</a:t>
            </a:r>
            <a:r>
              <a:rPr lang="en-US" altLang="zh-CN" sz="1600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 SSO </a:t>
            </a:r>
            <a:r>
              <a:rPr lang="zh-CN" altLang="en-US" sz="1600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和</a:t>
            </a:r>
            <a:r>
              <a:rPr lang="en-US" altLang="zh-CN" sz="1600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 API </a:t>
            </a:r>
            <a:r>
              <a:rPr lang="zh-CN" altLang="en-US" sz="1600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数据访问。</a:t>
            </a:r>
            <a:r>
              <a:rPr lang="en-US" altLang="zh-CN" sz="1600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Nimonik </a:t>
            </a:r>
            <a:r>
              <a:rPr lang="zh-CN" altLang="en-US" sz="1600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还通过了</a:t>
            </a:r>
            <a:r>
              <a:rPr lang="en-US" altLang="zh-CN" sz="1600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 ISO 27001 </a:t>
            </a:r>
            <a:r>
              <a:rPr lang="zh-CN" altLang="en-US" sz="1600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信息系统安全管理标准认证。</a:t>
            </a:r>
            <a:endParaRPr lang="zh-CN" altLang="en-US" sz="1600">
              <a:solidFill>
                <a:schemeClr val="tx1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1600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11. 管理功能：评估平台的管理功能，确保其能够有效满足您管理订阅、用户和访问权限的需求。</a:t>
            </a:r>
            <a:endParaRPr lang="zh-CN" altLang="en-US" sz="1600">
              <a:solidFill>
                <a:schemeClr val="tx1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1600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12. 使用情况统计：确保您选择的平台提供使用情况统计信息，以查看标准的查看、下载和使用次数。这有助于您优化订阅并降低成本。</a:t>
            </a:r>
            <a:endParaRPr lang="zh-CN" altLang="en-US" sz="1600">
              <a:solidFill>
                <a:schemeClr val="tx1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1600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13. 红线：确保平台包含红线功能，以便轻松查看不同标准版本之间的差异。</a:t>
            </a:r>
            <a:endParaRPr lang="zh-CN" altLang="en-US" sz="1600">
              <a:solidFill>
                <a:schemeClr val="tx1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1600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14. 监管数据：确保平台提供其他与标准相关的数据，例如监管数据、军用规范或其他信息。</a:t>
            </a:r>
            <a:endParaRPr lang="zh-CN" altLang="en-US">
              <a:solidFill>
                <a:srgbClr val="FF0000"/>
              </a:solidFill>
              <a:latin typeface="Roboto" panose="02000000000000000000"/>
              <a:ea typeface="宋体" panose="02010600030101010101" pitchFamily="2" charset="-122"/>
              <a:cs typeface="Roboto" panose="02000000000000000000"/>
              <a:sym typeface="Roboto" panose="02000000000000000000"/>
            </a:endParaRPr>
          </a:p>
        </p:txBody>
      </p:sp>
      <p:pic>
        <p:nvPicPr>
          <p:cNvPr id="257" name="Google Shape;257;p24"/>
          <p:cNvPicPr preferRelativeResize="0"/>
          <p:nvPr/>
        </p:nvPicPr>
        <p:blipFill rotWithShape="1">
          <a:blip r:embed="rId1"/>
          <a:srcRect t="26583"/>
          <a:stretch>
            <a:fillRect/>
          </a:stretch>
        </p:blipFill>
        <p:spPr>
          <a:xfrm>
            <a:off x="0" y="-1"/>
            <a:ext cx="9143998" cy="1152935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24"/>
          <p:cNvSpPr txBox="1"/>
          <p:nvPr/>
        </p:nvSpPr>
        <p:spPr>
          <a:xfrm>
            <a:off x="399249" y="188328"/>
            <a:ext cx="6712200" cy="776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 panose="020B0604020202020204"/>
              <a:buNone/>
            </a:pPr>
            <a:r>
              <a:rPr lang="zh-CN" altLang="en-GB" sz="4800" b="1">
                <a:solidFill>
                  <a:schemeClr val="lt1"/>
                </a:solidFill>
                <a:latin typeface="Roboto" panose="02000000000000000000"/>
                <a:ea typeface="宋体" panose="02010600030101010101" pitchFamily="2" charset="-122"/>
                <a:cs typeface="Roboto" panose="02000000000000000000"/>
                <a:sym typeface="Arial" panose="020B0604020202020204" pitchFamily="34" charset="0"/>
              </a:rPr>
              <a:t>考虑</a:t>
            </a:r>
            <a:r>
              <a:rPr lang="en-GB" sz="4800" b="1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Arial" panose="020B0604020202020204" pitchFamily="34" charset="0"/>
              </a:rPr>
              <a:t>的因素</a:t>
            </a:r>
            <a:endParaRPr lang="zh-CN" altLang="en-US" sz="3600" b="0" i="0" u="none" strike="noStrike" cap="none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Roboto" panose="0200000000000000000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advTm="65223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5" name="Google Shape;745;p48"/>
          <p:cNvPicPr preferRelativeResize="0"/>
          <p:nvPr/>
        </p:nvPicPr>
        <p:blipFill rotWithShape="1">
          <a:blip r:embed="rId1"/>
          <a:srcRect l="7493" r="14769"/>
          <a:stretch>
            <a:fillRect/>
          </a:stretch>
        </p:blipFill>
        <p:spPr>
          <a:xfrm>
            <a:off x="2035583" y="191"/>
            <a:ext cx="7108416" cy="5140822"/>
          </a:xfrm>
          <a:prstGeom prst="rect">
            <a:avLst/>
          </a:prstGeom>
          <a:noFill/>
          <a:ln>
            <a:noFill/>
          </a:ln>
        </p:spPr>
      </p:pic>
      <p:sp>
        <p:nvSpPr>
          <p:cNvPr id="746" name="Google Shape;746;p48"/>
          <p:cNvSpPr/>
          <p:nvPr/>
        </p:nvSpPr>
        <p:spPr>
          <a:xfrm>
            <a:off x="-8255" y="-2540"/>
            <a:ext cx="4821555" cy="5158740"/>
          </a:xfrm>
          <a:custGeom>
            <a:avLst/>
            <a:gdLst/>
            <a:ahLst/>
            <a:cxnLst/>
            <a:rect l="l" t="t" r="r" b="b"/>
            <a:pathLst>
              <a:path w="5689776" h="5158868" extrusionOk="0">
                <a:moveTo>
                  <a:pt x="13363" y="0"/>
                </a:moveTo>
                <a:lnTo>
                  <a:pt x="4507517" y="0"/>
                </a:lnTo>
                <a:lnTo>
                  <a:pt x="5689776" y="5145796"/>
                </a:lnTo>
                <a:lnTo>
                  <a:pt x="0" y="5158868"/>
                </a:lnTo>
                <a:cubicBezTo>
                  <a:pt x="4454" y="3439245"/>
                  <a:pt x="8909" y="1719623"/>
                  <a:pt x="1336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V</a:t>
            </a:r>
            <a:endParaRPr lang="en-GB"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47" name="Google Shape;747;p48"/>
          <p:cNvSpPr txBox="1"/>
          <p:nvPr/>
        </p:nvSpPr>
        <p:spPr>
          <a:xfrm>
            <a:off x="742984" y="390586"/>
            <a:ext cx="3047400" cy="7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r>
              <a:rPr lang="zh-CN" altLang="en-GB" sz="3200">
                <a:solidFill>
                  <a:srgbClr val="2751A4"/>
                </a:solidFill>
                <a:latin typeface="Roboto" panose="02000000000000000000"/>
                <a:ea typeface="宋体" panose="02010600030101010101" pitchFamily="2" charset="-122"/>
                <a:cs typeface="Roboto" panose="02000000000000000000"/>
                <a:sym typeface="Roboto" panose="02000000000000000000"/>
              </a:rPr>
              <a:t>单个解决方案</a:t>
            </a:r>
            <a:r>
              <a:rPr lang="en-GB" sz="3200" b="0" i="0" u="none" strike="noStrike" cap="none">
                <a:solidFill>
                  <a:srgbClr val="2751A4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 </a:t>
            </a:r>
            <a:endParaRPr sz="3200" b="0" i="0" u="none" strike="noStrike" cap="none">
              <a:solidFill>
                <a:srgbClr val="2751A4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sp>
        <p:nvSpPr>
          <p:cNvPr id="748" name="Google Shape;748;p48"/>
          <p:cNvSpPr/>
          <p:nvPr/>
        </p:nvSpPr>
        <p:spPr>
          <a:xfrm>
            <a:off x="631825" y="1725930"/>
            <a:ext cx="3160395" cy="2188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445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ts val="1100"/>
              <a:buFont typeface="Arial" panose="020B0604020202020204" pitchFamily="34" charset="0"/>
              <a:buChar char="•"/>
            </a:pPr>
            <a:r>
              <a:rPr lang="zh-CN" altLang="en-US" sz="1600" b="0" i="0" u="none" strike="noStrike" cap="none">
                <a:solidFill>
                  <a:srgbClr val="777777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简化采购流程并提升用户体验</a:t>
            </a:r>
            <a:endParaRPr lang="zh-CN" altLang="en-US" sz="1600" b="0" i="0" u="none" strike="noStrike" cap="none">
              <a:solidFill>
                <a:srgbClr val="777777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  <a:p>
            <a:pPr marL="1587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ts val="1100"/>
              <a:buFont typeface="Arial" panose="020B0604020202020204" pitchFamily="34" charset="0"/>
              <a:buNone/>
            </a:pPr>
            <a:endParaRPr lang="zh-CN" altLang="en-US" sz="1600" b="0" i="0" u="none" strike="noStrike" cap="none">
              <a:solidFill>
                <a:srgbClr val="777777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  <a:p>
            <a:pPr marL="4445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ts val="1100"/>
              <a:buFont typeface="Arial" panose="020B0604020202020204" pitchFamily="34" charset="0"/>
              <a:buChar char="•"/>
            </a:pPr>
            <a:endParaRPr lang="zh-CN" altLang="en-US" sz="1600" b="0" i="0" u="none" strike="noStrike" cap="none">
              <a:solidFill>
                <a:srgbClr val="777777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  <a:p>
            <a:pPr marL="4445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ts val="1100"/>
              <a:buFont typeface="Arial" panose="020B0604020202020204" pitchFamily="34" charset="0"/>
              <a:buChar char="•"/>
            </a:pPr>
            <a:r>
              <a:rPr lang="zh-CN" altLang="en-US" sz="1600" b="0" i="0" u="none" strike="noStrike" cap="none">
                <a:solidFill>
                  <a:srgbClr val="777777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您购买了多个标准（超过</a:t>
            </a:r>
            <a:r>
              <a:rPr lang="en-US" altLang="zh-CN" sz="1600" b="0" i="0" u="none" strike="noStrike" cap="none">
                <a:solidFill>
                  <a:srgbClr val="777777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 6 </a:t>
            </a:r>
            <a:r>
              <a:rPr lang="zh-CN" altLang="en-US" sz="1600" b="0" i="0" u="none" strike="noStrike" cap="none">
                <a:solidFill>
                  <a:srgbClr val="777777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个出版商），解决方案选择有限</a:t>
            </a:r>
            <a:endParaRPr sz="1600" b="0" i="0" u="none" strike="noStrike" cap="none">
              <a:solidFill>
                <a:srgbClr val="FFFFFF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cxnSp>
        <p:nvCxnSpPr>
          <p:cNvPr id="754" name="Google Shape;754;p48"/>
          <p:cNvCxnSpPr/>
          <p:nvPr/>
        </p:nvCxnSpPr>
        <p:spPr>
          <a:xfrm>
            <a:off x="631897" y="263951"/>
            <a:ext cx="0" cy="1208700"/>
          </a:xfrm>
          <a:prstGeom prst="straightConnector1">
            <a:avLst/>
          </a:prstGeom>
          <a:noFill/>
          <a:ln w="19050" cap="flat" cmpd="sng">
            <a:solidFill>
              <a:srgbClr val="26C61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55" name="Google Shape;755;p48"/>
          <p:cNvSpPr txBox="1"/>
          <p:nvPr/>
        </p:nvSpPr>
        <p:spPr>
          <a:xfrm>
            <a:off x="4325666" y="390439"/>
            <a:ext cx="4477800" cy="7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r>
              <a:rPr lang="zh-CN" altLang="en-GB" sz="3200" b="0" i="0" u="none" strike="noStrike" cap="none">
                <a:solidFill>
                  <a:schemeClr val="lt1"/>
                </a:solidFill>
                <a:latin typeface="Roboto" panose="02000000000000000000"/>
                <a:ea typeface="宋体" panose="02010600030101010101" pitchFamily="2" charset="-122"/>
                <a:cs typeface="Roboto" panose="02000000000000000000"/>
                <a:sym typeface="Roboto" panose="02000000000000000000"/>
              </a:rPr>
              <a:t>多个解决方案</a:t>
            </a:r>
            <a:endParaRPr lang="zh-CN" altLang="en-GB" sz="3200" b="0" i="0" u="none" strike="noStrike" cap="none">
              <a:solidFill>
                <a:schemeClr val="lt1"/>
              </a:solidFill>
              <a:latin typeface="Roboto" panose="02000000000000000000"/>
              <a:ea typeface="宋体" panose="02010600030101010101" pitchFamily="2" charset="-122"/>
              <a:cs typeface="Roboto" panose="02000000000000000000"/>
              <a:sym typeface="Roboto" panose="02000000000000000000"/>
            </a:endParaRPr>
          </a:p>
        </p:txBody>
      </p:sp>
      <p:sp>
        <p:nvSpPr>
          <p:cNvPr id="756" name="Google Shape;756;p48"/>
          <p:cNvSpPr/>
          <p:nvPr/>
        </p:nvSpPr>
        <p:spPr>
          <a:xfrm>
            <a:off x="3790375" y="2043158"/>
            <a:ext cx="1023457" cy="1209024"/>
          </a:xfrm>
          <a:custGeom>
            <a:avLst/>
            <a:gdLst/>
            <a:ahLst/>
            <a:cxnLst/>
            <a:rect l="l" t="t" r="r" b="b"/>
            <a:pathLst>
              <a:path w="1023457" h="1209024" extrusionOk="0">
                <a:moveTo>
                  <a:pt x="0" y="0"/>
                </a:moveTo>
                <a:lnTo>
                  <a:pt x="704675" y="8389"/>
                </a:lnTo>
                <a:lnTo>
                  <a:pt x="1023457" y="1209024"/>
                </a:lnTo>
                <a:lnTo>
                  <a:pt x="335560" y="1209024"/>
                </a:lnTo>
                <a:lnTo>
                  <a:pt x="0" y="0"/>
                </a:lnTo>
                <a:close/>
              </a:path>
            </a:pathLst>
          </a:custGeom>
          <a:solidFill>
            <a:srgbClr val="F1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57" name="Google Shape;757;p48"/>
          <p:cNvSpPr txBox="1"/>
          <p:nvPr/>
        </p:nvSpPr>
        <p:spPr>
          <a:xfrm>
            <a:off x="3485636" y="2205257"/>
            <a:ext cx="1634100" cy="7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r>
              <a:rPr lang="en-GB" sz="2600" b="1" i="0" u="none" strike="noStrike" cap="none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Vs</a:t>
            </a:r>
            <a:endParaRPr sz="2600" b="1" i="0" u="none" strike="noStrike" cap="none">
              <a:solidFill>
                <a:schemeClr val="lt1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sp>
        <p:nvSpPr>
          <p:cNvPr id="758" name="Google Shape;758;p48" descr="7b0a202020202262756c6c6574223a20227b5c2263617465676f727949645c223a5c225c222c5c2274656d706c61746549645c223a32303233313633317d220a7d0a"/>
          <p:cNvSpPr/>
          <p:nvPr/>
        </p:nvSpPr>
        <p:spPr>
          <a:xfrm>
            <a:off x="5423535" y="1725930"/>
            <a:ext cx="2769870" cy="1974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lang="zh-CN" sz="1800">
                <a:solidFill>
                  <a:schemeClr val="bg1"/>
                </a:solidFill>
                <a:latin typeface="Roboto" panose="02000000000000000000"/>
                <a:ea typeface="宋体" panose="02010600030101010101" pitchFamily="2" charset="-122"/>
                <a:cs typeface="Roboto" panose="02000000000000000000"/>
                <a:sym typeface="Roboto" panose="02000000000000000000"/>
              </a:rPr>
              <a:t>比较供应商的价格，获得更具竞争力的价格</a:t>
            </a:r>
            <a:endParaRPr lang="zh-CN" sz="1800">
              <a:solidFill>
                <a:schemeClr val="bg1"/>
              </a:solidFill>
              <a:latin typeface="Roboto" panose="02000000000000000000"/>
              <a:ea typeface="宋体" panose="02010600030101010101" pitchFamily="2" charset="-122"/>
              <a:cs typeface="Roboto" panose="02000000000000000000"/>
              <a:sym typeface="Roboto" panose="0200000000000000000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endParaRPr lang="zh-CN" altLang="en-GB" sz="1800">
              <a:solidFill>
                <a:schemeClr val="bg1"/>
              </a:solidFill>
              <a:latin typeface="Roboto" panose="02000000000000000000"/>
              <a:ea typeface="宋体" panose="02010600030101010101" pitchFamily="2" charset="-122"/>
              <a:cs typeface="Roboto" panose="02000000000000000000"/>
              <a:sym typeface="Roboto" panose="0200000000000000000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endParaRPr lang="zh-CN" altLang="en-GB" sz="1800">
              <a:solidFill>
                <a:schemeClr val="bg1"/>
              </a:solidFill>
              <a:latin typeface="Roboto" panose="02000000000000000000"/>
              <a:ea typeface="宋体" panose="02010600030101010101" pitchFamily="2" charset="-122"/>
              <a:cs typeface="Roboto" panose="02000000000000000000"/>
              <a:sym typeface="Roboto" panose="0200000000000000000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r>
              <a:rPr lang="zh-CN" sz="1800">
                <a:solidFill>
                  <a:schemeClr val="bg1"/>
                </a:solidFill>
                <a:latin typeface="Roboto" panose="02000000000000000000"/>
                <a:ea typeface="宋体" panose="02010600030101010101" pitchFamily="2" charset="-122"/>
                <a:cs typeface="Roboto" panose="02000000000000000000"/>
                <a:sym typeface="Roboto" panose="02000000000000000000"/>
              </a:rPr>
              <a:t>根据需求优化支出和标准</a:t>
            </a:r>
            <a:endParaRPr lang="zh-CN" sz="1800" b="1" i="0" u="none" strike="noStrike" cap="none">
              <a:solidFill>
                <a:schemeClr val="lt1"/>
              </a:solidFill>
              <a:latin typeface="Roboto" panose="02000000000000000000"/>
              <a:ea typeface="宋体" panose="02010600030101010101" pitchFamily="2" charset="-122"/>
              <a:cs typeface="Roboto" panose="02000000000000000000"/>
              <a:sym typeface="Roboto" panose="0200000000000000000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lang="zh-CN" sz="1800" b="1" i="0" u="none" strike="noStrike" cap="none">
              <a:solidFill>
                <a:schemeClr val="lt1"/>
              </a:solidFill>
              <a:latin typeface="Roboto" panose="02000000000000000000"/>
              <a:ea typeface="宋体" panose="02010600030101010101" pitchFamily="2" charset="-122"/>
              <a:cs typeface="Roboto" panose="02000000000000000000"/>
              <a:sym typeface="Roboto" panose="0200000000000000000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lang="zh-CN" sz="1800" b="1" i="0" u="none" strike="noStrike" cap="none">
              <a:solidFill>
                <a:schemeClr val="lt1"/>
              </a:solidFill>
              <a:latin typeface="Roboto" panose="02000000000000000000"/>
              <a:ea typeface="宋体" panose="02010600030101010101" pitchFamily="2" charset="-122"/>
              <a:cs typeface="Roboto" panose="02000000000000000000"/>
              <a:sym typeface="Roboto" panose="02000000000000000000"/>
            </a:endParaRPr>
          </a:p>
        </p:txBody>
      </p:sp>
      <p:sp>
        <p:nvSpPr>
          <p:cNvPr id="774" name="Google Shape;774;p48"/>
          <p:cNvSpPr/>
          <p:nvPr/>
        </p:nvSpPr>
        <p:spPr>
          <a:xfrm>
            <a:off x="7614958" y="3381315"/>
            <a:ext cx="1899" cy="1156"/>
          </a:xfrm>
          <a:custGeom>
            <a:avLst/>
            <a:gdLst/>
            <a:ahLst/>
            <a:cxnLst/>
            <a:rect l="l" t="t" r="r" b="b"/>
            <a:pathLst>
              <a:path w="1899" h="1156" extrusionOk="0">
                <a:moveTo>
                  <a:pt x="0" y="983"/>
                </a:moveTo>
                <a:cubicBezTo>
                  <a:pt x="0" y="983"/>
                  <a:pt x="633" y="983"/>
                  <a:pt x="1899" y="1156"/>
                </a:cubicBezTo>
                <a:cubicBezTo>
                  <a:pt x="1842" y="752"/>
                  <a:pt x="1784" y="405"/>
                  <a:pt x="1727" y="0"/>
                </a:cubicBezTo>
                <a:lnTo>
                  <a:pt x="0" y="983"/>
                </a:lnTo>
                <a:close/>
              </a:path>
            </a:pathLst>
          </a:custGeom>
          <a:solidFill>
            <a:srgbClr val="1853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 advTm="91012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4"/>
          <p:cNvSpPr txBox="1"/>
          <p:nvPr/>
        </p:nvSpPr>
        <p:spPr>
          <a:xfrm>
            <a:off x="233680" y="1381125"/>
            <a:ext cx="8676005" cy="3469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6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+ 2010</a:t>
            </a:r>
            <a:r>
              <a:rPr lang="zh-CN" altLang="en-US" sz="16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年，瑞典出版商</a:t>
            </a:r>
            <a:r>
              <a:rPr lang="en-US" altLang="zh-CN" sz="16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Notisum AB</a:t>
            </a:r>
            <a:r>
              <a:rPr lang="zh-CN" altLang="en-US" sz="16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在上海成立安纬同（上海）管理咨询有限公</a:t>
            </a:r>
            <a:endParaRPr lang="zh-CN" altLang="en-US" sz="16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6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司，专注于为客户提供在线和线下的中国</a:t>
            </a:r>
            <a:r>
              <a:rPr lang="en-US" altLang="zh-CN" sz="16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EHS</a:t>
            </a:r>
            <a:r>
              <a:rPr lang="zh-CN" altLang="en-US" sz="16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和劳工的法律法规服务。</a:t>
            </a:r>
            <a:endParaRPr lang="zh-CN" altLang="en-US" sz="16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16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6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+ 2017</a:t>
            </a:r>
            <a:r>
              <a:rPr lang="zh-CN" altLang="en-US" sz="16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年</a:t>
            </a:r>
            <a:r>
              <a:rPr lang="en-US" altLang="zh-CN" sz="16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</a:t>
            </a:r>
            <a:r>
              <a:rPr lang="zh-CN" altLang="en-US" sz="16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月，安纬同被加拿大</a:t>
            </a:r>
            <a:r>
              <a:rPr lang="en-US" altLang="zh-CN" sz="16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Nimonik</a:t>
            </a:r>
            <a:r>
              <a:rPr lang="zh-CN" altLang="en-US" sz="16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公司收购，业务范围从在线和线下法规服</a:t>
            </a:r>
            <a:endParaRPr lang="zh-CN" altLang="en-US" sz="16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6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务扩展至全面的合规软件，提供审核工具模块，合规性评价模块，事故报告模块等。另外</a:t>
            </a:r>
            <a:endParaRPr lang="zh-CN" altLang="en-US" sz="16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6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在线数据库的覆盖范围也从中国增至全球</a:t>
            </a:r>
            <a:r>
              <a:rPr lang="en-US" altLang="zh-CN" sz="16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EHS</a:t>
            </a:r>
            <a:r>
              <a:rPr lang="zh-CN" altLang="en-US" sz="16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法律法规。</a:t>
            </a:r>
            <a:endParaRPr lang="zh-CN" altLang="en-US" sz="16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16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6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+ </a:t>
            </a:r>
            <a:r>
              <a:rPr lang="zh-CN" altLang="en-US" sz="16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我们的多文化专业团队在中国，加拿大和法国为全球的客户提供一系列的服务和</a:t>
            </a:r>
            <a:endParaRPr lang="zh-CN" altLang="en-US" sz="16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6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支持。</a:t>
            </a:r>
            <a:endParaRPr lang="zh-CN" altLang="en-US" sz="16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16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6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+ </a:t>
            </a:r>
            <a:r>
              <a:rPr lang="zh-CN" altLang="en-US" sz="16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我们专注于全球范围的</a:t>
            </a:r>
            <a:r>
              <a:rPr lang="en-US" altLang="zh-CN" sz="16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EHS</a:t>
            </a:r>
            <a:r>
              <a:rPr lang="zh-CN" altLang="en-US" sz="16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软件服务近</a:t>
            </a:r>
            <a:r>
              <a:rPr lang="en-US" altLang="zh-CN" sz="16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20</a:t>
            </a:r>
            <a:r>
              <a:rPr lang="zh-CN" altLang="en-US" sz="16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年，始终以服务客户为导向。在中国</a:t>
            </a:r>
            <a:endParaRPr lang="zh-CN" altLang="en-US" sz="16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6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近</a:t>
            </a:r>
            <a:r>
              <a:rPr lang="en-US" altLang="zh-CN" sz="16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10</a:t>
            </a:r>
            <a:r>
              <a:rPr lang="zh-CN" altLang="en-US" sz="16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年的专业客户服务经验也为我们赢得了行业内的普遍认可。</a:t>
            </a:r>
            <a:endParaRPr lang="en-GB" sz="2000">
              <a:solidFill>
                <a:srgbClr val="666666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pic>
        <p:nvPicPr>
          <p:cNvPr id="257" name="Google Shape;257;p24"/>
          <p:cNvPicPr preferRelativeResize="0"/>
          <p:nvPr/>
        </p:nvPicPr>
        <p:blipFill rotWithShape="1">
          <a:blip r:embed="rId1"/>
          <a:srcRect t="26583"/>
          <a:stretch>
            <a:fillRect/>
          </a:stretch>
        </p:blipFill>
        <p:spPr>
          <a:xfrm>
            <a:off x="0" y="-1"/>
            <a:ext cx="9143998" cy="1152935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24"/>
          <p:cNvSpPr txBox="1"/>
          <p:nvPr/>
        </p:nvSpPr>
        <p:spPr>
          <a:xfrm>
            <a:off x="298919" y="218808"/>
            <a:ext cx="6712200" cy="828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4800" b="1" i="0" u="none" strike="noStrike" cap="none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Nimonik</a:t>
            </a:r>
            <a:r>
              <a:rPr lang="zh-CN" altLang="en-US" sz="4800" b="1" i="0" u="none" strike="noStrike" cap="none">
                <a:solidFill>
                  <a:schemeClr val="lt1"/>
                </a:solidFill>
                <a:latin typeface="Roboto" panose="02000000000000000000"/>
                <a:ea typeface="宋体" panose="02010600030101010101" pitchFamily="2" charset="-122"/>
                <a:cs typeface="Roboto" panose="02000000000000000000"/>
                <a:sym typeface="Roboto" panose="02000000000000000000"/>
              </a:rPr>
              <a:t>上海</a:t>
            </a:r>
            <a:endParaRPr lang="zh-CN" altLang="en-GB" sz="4800" b="0" i="0" u="none" strike="noStrike" cap="none">
              <a:solidFill>
                <a:schemeClr val="lt1"/>
              </a:solidFill>
              <a:latin typeface="Roboto" panose="02000000000000000000"/>
              <a:ea typeface="宋体" panose="02010600030101010101" pitchFamily="2" charset="-122"/>
              <a:cs typeface="Roboto" panose="02000000000000000000"/>
              <a:sym typeface="Roboto" panose="02000000000000000000"/>
            </a:endParaRPr>
          </a:p>
        </p:txBody>
      </p:sp>
    </p:spTree>
  </p:cSld>
  <p:clrMapOvr>
    <a:masterClrMapping/>
  </p:clrMapOvr>
  <p:transition advTm="44148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374" name="Shape 2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5" name="Google Shape;2375;p105"/>
          <p:cNvPicPr preferRelativeResize="0"/>
          <p:nvPr/>
        </p:nvPicPr>
        <p:blipFill rotWithShape="1">
          <a:blip r:embed="rId1"/>
          <a:srcRect l="47641" t="-50" r="13337"/>
          <a:stretch>
            <a:fillRect/>
          </a:stretch>
        </p:blipFill>
        <p:spPr>
          <a:xfrm>
            <a:off x="0" y="-1"/>
            <a:ext cx="3568209" cy="514439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</p:pic>
      <p:sp>
        <p:nvSpPr>
          <p:cNvPr id="2376" name="Google Shape;2376;p105"/>
          <p:cNvSpPr txBox="1"/>
          <p:nvPr/>
        </p:nvSpPr>
        <p:spPr>
          <a:xfrm>
            <a:off x="4142464" y="391565"/>
            <a:ext cx="1830600" cy="4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zh-CN" altLang="en-US" sz="2000" b="1" i="0" u="none" strike="noStrike" cap="none">
                <a:solidFill>
                  <a:srgbClr val="2751A4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确定相关标准：</a:t>
            </a:r>
            <a:endParaRPr lang="zh-CN" altLang="en-US" sz="2000" b="1" i="0" u="none" strike="noStrike" cap="none">
              <a:solidFill>
                <a:srgbClr val="2751A4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sp>
        <p:nvSpPr>
          <p:cNvPr id="2377" name="Google Shape;2377;p105"/>
          <p:cNvSpPr txBox="1"/>
          <p:nvPr/>
        </p:nvSpPr>
        <p:spPr>
          <a:xfrm>
            <a:off x="4142740" y="767080"/>
            <a:ext cx="4133215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zh-CN" altLang="en-US">
                <a:solidFill>
                  <a:srgbClr val="777777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确定适用于您所在行业的标准（例如医疗、制造业、风电）</a:t>
            </a:r>
            <a:endParaRPr lang="zh-CN" altLang="en-US">
              <a:solidFill>
                <a:srgbClr val="777777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sp>
        <p:nvSpPr>
          <p:cNvPr id="2378" name="Google Shape;2378;p105"/>
          <p:cNvSpPr txBox="1"/>
          <p:nvPr/>
        </p:nvSpPr>
        <p:spPr>
          <a:xfrm>
            <a:off x="4142740" y="1489710"/>
            <a:ext cx="2347595" cy="520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zh-CN" altLang="en-US" sz="2000" b="1" i="0" u="none" strike="noStrike" cap="none">
                <a:solidFill>
                  <a:srgbClr val="2751A4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获得管理层的承诺：</a:t>
            </a:r>
            <a:endParaRPr lang="zh-CN" altLang="en-US" sz="2000" b="1" i="0" u="none" strike="noStrike" cap="none">
              <a:solidFill>
                <a:srgbClr val="2751A4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sp>
        <p:nvSpPr>
          <p:cNvPr id="2379" name="Google Shape;2379;p105"/>
          <p:cNvSpPr txBox="1"/>
          <p:nvPr/>
        </p:nvSpPr>
        <p:spPr>
          <a:xfrm>
            <a:off x="4142740" y="1875155"/>
            <a:ext cx="4133850" cy="43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zh-CN" altLang="en-US">
                <a:solidFill>
                  <a:srgbClr val="777777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获得管理层对资源和持续改进文化的推广的支持。</a:t>
            </a:r>
            <a:endParaRPr lang="zh-CN" altLang="en-US">
              <a:solidFill>
                <a:srgbClr val="777777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sp>
        <p:nvSpPr>
          <p:cNvPr id="2380" name="Google Shape;2380;p105"/>
          <p:cNvSpPr txBox="1"/>
          <p:nvPr/>
        </p:nvSpPr>
        <p:spPr>
          <a:xfrm>
            <a:off x="4141829" y="3464665"/>
            <a:ext cx="21276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zh-CN" altLang="en-US" sz="2000" b="1" i="0" u="none" strike="noStrike" cap="none">
                <a:solidFill>
                  <a:srgbClr val="2751A4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制定实施程序：</a:t>
            </a:r>
            <a:endParaRPr lang="zh-CN" altLang="en-US" sz="2000" b="1" i="0" u="none" strike="noStrike" cap="none">
              <a:solidFill>
                <a:srgbClr val="2751A4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sp>
        <p:nvSpPr>
          <p:cNvPr id="2381" name="Google Shape;2381;p105"/>
          <p:cNvSpPr txBox="1"/>
          <p:nvPr/>
        </p:nvSpPr>
        <p:spPr>
          <a:xfrm>
            <a:off x="4142465" y="3895857"/>
            <a:ext cx="4579200" cy="6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zh-CN" altLang="en-US">
                <a:solidFill>
                  <a:srgbClr val="777777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明确角色和职责。建立符合标准的流程，确保在相关领域的义务得到遵守。</a:t>
            </a:r>
            <a:endParaRPr lang="zh-CN" altLang="en-US">
              <a:solidFill>
                <a:srgbClr val="777777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sp>
        <p:nvSpPr>
          <p:cNvPr id="2382" name="Google Shape;2382;p105"/>
          <p:cNvSpPr txBox="1"/>
          <p:nvPr/>
        </p:nvSpPr>
        <p:spPr>
          <a:xfrm>
            <a:off x="335280" y="2024380"/>
            <a:ext cx="2788920" cy="1403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 panose="020B0604020202020204"/>
              <a:buNone/>
            </a:pPr>
            <a:r>
              <a:rPr lang="zh-CN" altLang="en-US" sz="3200" b="1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在您的组织中实施标准</a:t>
            </a:r>
            <a:endParaRPr sz="3200" b="1" i="0" u="none" strike="noStrike" cap="none">
              <a:solidFill>
                <a:schemeClr val="lt1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cxnSp>
        <p:nvCxnSpPr>
          <p:cNvPr id="2383" name="Google Shape;2383;p105"/>
          <p:cNvCxnSpPr/>
          <p:nvPr/>
        </p:nvCxnSpPr>
        <p:spPr>
          <a:xfrm rot="10800000">
            <a:off x="335092" y="2123112"/>
            <a:ext cx="0" cy="754200"/>
          </a:xfrm>
          <a:prstGeom prst="straightConnector1">
            <a:avLst/>
          </a:prstGeom>
          <a:noFill/>
          <a:ln w="19050" cap="flat" cmpd="sng">
            <a:solidFill>
              <a:srgbClr val="26C61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84" name="Google Shape;2384;p105"/>
          <p:cNvCxnSpPr/>
          <p:nvPr/>
        </p:nvCxnSpPr>
        <p:spPr>
          <a:xfrm>
            <a:off x="3920865" y="766843"/>
            <a:ext cx="0" cy="809700"/>
          </a:xfrm>
          <a:prstGeom prst="straightConnector1">
            <a:avLst/>
          </a:prstGeom>
          <a:noFill/>
          <a:ln w="19050" cap="flat" cmpd="sng">
            <a:solidFill>
              <a:srgbClr val="F1980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2385" name="Google Shape;2385;p105"/>
          <p:cNvSpPr/>
          <p:nvPr/>
        </p:nvSpPr>
        <p:spPr>
          <a:xfrm>
            <a:off x="3789809" y="504731"/>
            <a:ext cx="262200" cy="262200"/>
          </a:xfrm>
          <a:prstGeom prst="ellipse">
            <a:avLst/>
          </a:prstGeom>
          <a:noFill/>
          <a:ln w="25400" cap="flat" cmpd="sng">
            <a:solidFill>
              <a:srgbClr val="F198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6800" tIns="45700" rIns="468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rgbClr val="F1980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1</a:t>
            </a:r>
            <a:endParaRPr lang="en-GB" sz="1400" b="1" i="0" u="none" strike="noStrike" cap="none">
              <a:solidFill>
                <a:srgbClr val="F19801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sp>
        <p:nvSpPr>
          <p:cNvPr id="2386" name="Google Shape;2386;p105"/>
          <p:cNvSpPr/>
          <p:nvPr/>
        </p:nvSpPr>
        <p:spPr>
          <a:xfrm>
            <a:off x="3789809" y="1587297"/>
            <a:ext cx="262200" cy="262200"/>
          </a:xfrm>
          <a:prstGeom prst="ellipse">
            <a:avLst/>
          </a:prstGeom>
          <a:noFill/>
          <a:ln w="25400" cap="flat" cmpd="sng">
            <a:solidFill>
              <a:srgbClr val="F198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6800" tIns="45700" rIns="468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rgbClr val="F1980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2</a:t>
            </a:r>
            <a:endParaRPr lang="en-GB" sz="1400" b="1" i="0" u="none" strike="noStrike" cap="none">
              <a:solidFill>
                <a:srgbClr val="F19801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sp>
        <p:nvSpPr>
          <p:cNvPr id="2387" name="Google Shape;2387;p105"/>
          <p:cNvSpPr/>
          <p:nvPr/>
        </p:nvSpPr>
        <p:spPr>
          <a:xfrm>
            <a:off x="3789809" y="3521804"/>
            <a:ext cx="262200" cy="262200"/>
          </a:xfrm>
          <a:prstGeom prst="ellipse">
            <a:avLst/>
          </a:prstGeom>
          <a:noFill/>
          <a:ln w="25400" cap="flat" cmpd="sng">
            <a:solidFill>
              <a:srgbClr val="F198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6800" tIns="45700" rIns="468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1400" b="1" i="0" u="none" strike="noStrike" cap="none">
                <a:solidFill>
                  <a:srgbClr val="F1980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4</a:t>
            </a:r>
            <a:endParaRPr lang="en-US" altLang="en-GB" sz="1400" b="1" i="0" u="none" strike="noStrike" cap="none">
              <a:solidFill>
                <a:srgbClr val="F19801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cxnSp>
        <p:nvCxnSpPr>
          <p:cNvPr id="2388" name="Google Shape;2388;p105"/>
          <p:cNvCxnSpPr>
            <a:endCxn id="2" idx="0"/>
          </p:cNvCxnSpPr>
          <p:nvPr/>
        </p:nvCxnSpPr>
        <p:spPr>
          <a:xfrm>
            <a:off x="3920909" y="1889064"/>
            <a:ext cx="0" cy="493395"/>
          </a:xfrm>
          <a:prstGeom prst="straightConnector1">
            <a:avLst/>
          </a:prstGeom>
          <a:noFill/>
          <a:ln w="19050" cap="flat" cmpd="sng">
            <a:solidFill>
              <a:srgbClr val="F1980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389" name="Google Shape;2389;p105"/>
          <p:cNvCxnSpPr/>
          <p:nvPr/>
        </p:nvCxnSpPr>
        <p:spPr>
          <a:xfrm>
            <a:off x="3910070" y="3839719"/>
            <a:ext cx="10795" cy="1298575"/>
          </a:xfrm>
          <a:prstGeom prst="straightConnector1">
            <a:avLst/>
          </a:prstGeom>
          <a:noFill/>
          <a:ln w="19050" cap="flat" cmpd="sng">
            <a:solidFill>
              <a:srgbClr val="F1980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2" name="Google Shape;2387;p105"/>
          <p:cNvSpPr/>
          <p:nvPr/>
        </p:nvSpPr>
        <p:spPr>
          <a:xfrm>
            <a:off x="3789809" y="2382614"/>
            <a:ext cx="262200" cy="262200"/>
          </a:xfrm>
          <a:prstGeom prst="ellipse">
            <a:avLst/>
          </a:prstGeom>
          <a:noFill/>
          <a:ln w="25400" cap="flat" cmpd="sng">
            <a:solidFill>
              <a:srgbClr val="F198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6800" tIns="45700" rIns="46800" bIns="45700" anchor="ctr" anchorCtr="0">
            <a:noAutofit/>
          </a:bodyPr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rgbClr val="F1980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3</a:t>
            </a:r>
            <a:endParaRPr lang="en-GB" sz="1400" b="1" i="0" u="none" strike="noStrike" cap="none">
              <a:solidFill>
                <a:srgbClr val="F19801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cxnSp>
        <p:nvCxnSpPr>
          <p:cNvPr id="3" name="Google Shape;2388;p105"/>
          <p:cNvCxnSpPr/>
          <p:nvPr/>
        </p:nvCxnSpPr>
        <p:spPr>
          <a:xfrm flipH="1">
            <a:off x="3915829" y="2670114"/>
            <a:ext cx="5080" cy="814705"/>
          </a:xfrm>
          <a:prstGeom prst="straightConnector1">
            <a:avLst/>
          </a:prstGeom>
          <a:noFill/>
          <a:ln w="19050" cap="flat" cmpd="sng">
            <a:solidFill>
              <a:srgbClr val="F1980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4" name="Google Shape;2380;p105"/>
          <p:cNvSpPr txBox="1"/>
          <p:nvPr/>
        </p:nvSpPr>
        <p:spPr>
          <a:xfrm>
            <a:off x="4142464" y="2314680"/>
            <a:ext cx="21276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zh-CN" altLang="en-US" sz="2000" b="1" i="0" u="none" strike="noStrike" cap="none">
                <a:solidFill>
                  <a:srgbClr val="2751A4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进行差距分析：</a:t>
            </a:r>
            <a:endParaRPr lang="zh-CN" altLang="en-US" sz="2000" b="1" i="0" u="none" strike="noStrike" cap="none">
              <a:solidFill>
                <a:srgbClr val="2751A4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sp>
        <p:nvSpPr>
          <p:cNvPr id="5" name="Google Shape;2381;p105"/>
          <p:cNvSpPr txBox="1"/>
          <p:nvPr/>
        </p:nvSpPr>
        <p:spPr>
          <a:xfrm>
            <a:off x="4142465" y="2724282"/>
            <a:ext cx="4579200" cy="6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zh-CN" altLang="en-US">
                <a:solidFill>
                  <a:srgbClr val="777777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比较当前实践与所需标准。确定需要改进的领域。（</a:t>
            </a:r>
            <a:r>
              <a:rPr lang="en-US" altLang="zh-CN">
                <a:solidFill>
                  <a:srgbClr val="777777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Nimonik</a:t>
            </a:r>
            <a:r>
              <a:rPr lang="zh-CN" altLang="en-US">
                <a:solidFill>
                  <a:srgbClr val="777777"/>
                </a:solidFill>
                <a:latin typeface="Roboto" panose="02000000000000000000"/>
                <a:ea typeface="宋体" panose="02010600030101010101" pitchFamily="2" charset="-122"/>
                <a:cs typeface="Roboto" panose="02000000000000000000"/>
                <a:sym typeface="Roboto" panose="02000000000000000000"/>
              </a:rPr>
              <a:t>可以帮助您</a:t>
            </a:r>
            <a:r>
              <a:rPr lang="zh-CN" altLang="en-US">
                <a:solidFill>
                  <a:srgbClr val="777777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）</a:t>
            </a:r>
            <a:endParaRPr lang="en-GB">
              <a:solidFill>
                <a:srgbClr val="777777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</p:spTree>
  </p:cSld>
  <p:clrMapOvr>
    <a:masterClrMapping/>
  </p:clrMapOvr>
  <p:transition advTm="58464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374" name="Shape 2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5" name="Google Shape;2375;p105"/>
          <p:cNvPicPr preferRelativeResize="0"/>
          <p:nvPr/>
        </p:nvPicPr>
        <p:blipFill rotWithShape="1">
          <a:blip r:embed="rId1"/>
          <a:srcRect l="47641" t="-50" r="13337"/>
          <a:stretch>
            <a:fillRect/>
          </a:stretch>
        </p:blipFill>
        <p:spPr>
          <a:xfrm>
            <a:off x="0" y="-1"/>
            <a:ext cx="3568209" cy="514439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</p:pic>
      <p:sp>
        <p:nvSpPr>
          <p:cNvPr id="2376" name="Google Shape;2376;p105"/>
          <p:cNvSpPr txBox="1"/>
          <p:nvPr>
            <p:custDataLst>
              <p:tags r:id="rId2"/>
            </p:custDataLst>
          </p:nvPr>
        </p:nvSpPr>
        <p:spPr>
          <a:xfrm>
            <a:off x="4142740" y="391795"/>
            <a:ext cx="2056130" cy="448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zh-CN" altLang="en-US" sz="2000" b="1" i="0" u="none" strike="noStrike" cap="none">
                <a:solidFill>
                  <a:srgbClr val="2751A4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提供员工培训：</a:t>
            </a:r>
            <a:endParaRPr lang="zh-CN" altLang="en-US" sz="2000" b="1" i="0" u="none" strike="noStrike" cap="none">
              <a:solidFill>
                <a:srgbClr val="2751A4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sp>
        <p:nvSpPr>
          <p:cNvPr id="2377" name="Google Shape;2377;p105"/>
          <p:cNvSpPr txBox="1"/>
          <p:nvPr>
            <p:custDataLst>
              <p:tags r:id="rId3"/>
            </p:custDataLst>
          </p:nvPr>
        </p:nvSpPr>
        <p:spPr>
          <a:xfrm>
            <a:off x="4142740" y="767080"/>
            <a:ext cx="4578350" cy="422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zh-CN" altLang="en-US">
                <a:solidFill>
                  <a:srgbClr val="777777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实施定期培训，确保员工了解其在合规性方面的责任</a:t>
            </a:r>
            <a:endParaRPr lang="zh-CN" altLang="en-US">
              <a:solidFill>
                <a:srgbClr val="777777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sp>
        <p:nvSpPr>
          <p:cNvPr id="2378" name="Google Shape;2378;p105"/>
          <p:cNvSpPr txBox="1"/>
          <p:nvPr>
            <p:custDataLst>
              <p:tags r:id="rId4"/>
            </p:custDataLst>
          </p:nvPr>
        </p:nvSpPr>
        <p:spPr>
          <a:xfrm>
            <a:off x="4141829" y="1189857"/>
            <a:ext cx="2127600" cy="5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zh-CN" altLang="en-US" sz="2000" b="1" i="0" u="none" strike="noStrike" cap="none">
                <a:solidFill>
                  <a:srgbClr val="2751A4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建立验证流程：</a:t>
            </a:r>
            <a:endParaRPr lang="zh-CN" altLang="en-US" sz="2000" b="1" i="0" u="none" strike="noStrike" cap="none">
              <a:solidFill>
                <a:srgbClr val="2751A4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sp>
        <p:nvSpPr>
          <p:cNvPr id="2379" name="Google Shape;2379;p105"/>
          <p:cNvSpPr txBox="1"/>
          <p:nvPr>
            <p:custDataLst>
              <p:tags r:id="rId5"/>
            </p:custDataLst>
          </p:nvPr>
        </p:nvSpPr>
        <p:spPr>
          <a:xfrm>
            <a:off x="4142105" y="1598295"/>
            <a:ext cx="4492625" cy="377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zh-CN" altLang="en-US">
                <a:solidFill>
                  <a:srgbClr val="777777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定期审核和审查以确保持续遵守标准</a:t>
            </a:r>
            <a:endParaRPr lang="zh-CN" altLang="en-US">
              <a:solidFill>
                <a:srgbClr val="777777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sp>
        <p:nvSpPr>
          <p:cNvPr id="2380" name="Google Shape;2380;p105"/>
          <p:cNvSpPr txBox="1"/>
          <p:nvPr>
            <p:custDataLst>
              <p:tags r:id="rId6"/>
            </p:custDataLst>
          </p:nvPr>
        </p:nvSpPr>
        <p:spPr>
          <a:xfrm>
            <a:off x="4141194" y="2795375"/>
            <a:ext cx="21276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zh-CN" altLang="en-US" sz="2000" b="1" i="0" u="none" strike="noStrike" cap="none">
                <a:solidFill>
                  <a:srgbClr val="2751A4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持续改进：</a:t>
            </a:r>
            <a:endParaRPr lang="zh-CN" altLang="en-US" sz="2000" b="1" i="0" u="none" strike="noStrike" cap="none">
              <a:solidFill>
                <a:srgbClr val="2751A4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sp>
        <p:nvSpPr>
          <p:cNvPr id="2381" name="Google Shape;2381;p105"/>
          <p:cNvSpPr txBox="1"/>
          <p:nvPr>
            <p:custDataLst>
              <p:tags r:id="rId7"/>
            </p:custDataLst>
          </p:nvPr>
        </p:nvSpPr>
        <p:spPr>
          <a:xfrm>
            <a:off x="4188460" y="3199130"/>
            <a:ext cx="4578985" cy="427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zh-CN" altLang="en-US">
                <a:solidFill>
                  <a:srgbClr val="777777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收集反馈，调整和完善您的标准管理体系</a:t>
            </a:r>
            <a:endParaRPr lang="zh-CN" altLang="en-US">
              <a:solidFill>
                <a:srgbClr val="777777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sp>
        <p:nvSpPr>
          <p:cNvPr id="2382" name="Google Shape;2382;p105"/>
          <p:cNvSpPr txBox="1"/>
          <p:nvPr/>
        </p:nvSpPr>
        <p:spPr>
          <a:xfrm>
            <a:off x="335280" y="2024380"/>
            <a:ext cx="2788920" cy="1403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 panose="020B0604020202020204"/>
              <a:buNone/>
            </a:pPr>
            <a:r>
              <a:rPr lang="zh-CN" altLang="en-US" sz="3200" b="1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在您的组织中实施标准</a:t>
            </a:r>
            <a:endParaRPr sz="3200" b="1" i="0" u="none" strike="noStrike" cap="none">
              <a:solidFill>
                <a:schemeClr val="lt1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cxnSp>
        <p:nvCxnSpPr>
          <p:cNvPr id="2383" name="Google Shape;2383;p105"/>
          <p:cNvCxnSpPr/>
          <p:nvPr/>
        </p:nvCxnSpPr>
        <p:spPr>
          <a:xfrm rot="10800000">
            <a:off x="335092" y="2123112"/>
            <a:ext cx="0" cy="754200"/>
          </a:xfrm>
          <a:prstGeom prst="straightConnector1">
            <a:avLst/>
          </a:prstGeom>
          <a:noFill/>
          <a:ln w="19050" cap="flat" cmpd="sng">
            <a:solidFill>
              <a:srgbClr val="26C61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84" name="Google Shape;2384;p105"/>
          <p:cNvCxnSpPr/>
          <p:nvPr>
            <p:custDataLst>
              <p:tags r:id="rId8"/>
            </p:custDataLst>
          </p:nvPr>
        </p:nvCxnSpPr>
        <p:spPr>
          <a:xfrm>
            <a:off x="3920865" y="766843"/>
            <a:ext cx="1905" cy="506730"/>
          </a:xfrm>
          <a:prstGeom prst="straightConnector1">
            <a:avLst/>
          </a:prstGeom>
          <a:noFill/>
          <a:ln w="19050" cap="flat" cmpd="sng">
            <a:solidFill>
              <a:srgbClr val="F1980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2385" name="Google Shape;2385;p105"/>
          <p:cNvSpPr/>
          <p:nvPr>
            <p:custDataLst>
              <p:tags r:id="rId9"/>
            </p:custDataLst>
          </p:nvPr>
        </p:nvSpPr>
        <p:spPr>
          <a:xfrm>
            <a:off x="3789809" y="504731"/>
            <a:ext cx="262200" cy="262200"/>
          </a:xfrm>
          <a:prstGeom prst="ellipse">
            <a:avLst/>
          </a:prstGeom>
          <a:noFill/>
          <a:ln w="25400" cap="flat" cmpd="sng">
            <a:solidFill>
              <a:srgbClr val="F198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6800" tIns="45700" rIns="468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1400" b="1" i="0" u="none" strike="noStrike" cap="none">
                <a:solidFill>
                  <a:srgbClr val="F1980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5</a:t>
            </a:r>
            <a:endParaRPr lang="en-GB" sz="1400" b="1" i="0" u="none" strike="noStrike" cap="none">
              <a:solidFill>
                <a:srgbClr val="F19801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sp>
        <p:nvSpPr>
          <p:cNvPr id="2386" name="Google Shape;2386;p105"/>
          <p:cNvSpPr/>
          <p:nvPr>
            <p:custDataLst>
              <p:tags r:id="rId10"/>
            </p:custDataLst>
          </p:nvPr>
        </p:nvSpPr>
        <p:spPr>
          <a:xfrm>
            <a:off x="3789809" y="1335837"/>
            <a:ext cx="262200" cy="262200"/>
          </a:xfrm>
          <a:prstGeom prst="ellipse">
            <a:avLst/>
          </a:prstGeom>
          <a:noFill/>
          <a:ln w="25400" cap="flat" cmpd="sng">
            <a:solidFill>
              <a:srgbClr val="F198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6800" tIns="45700" rIns="468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1400" b="1" i="0" u="none" strike="noStrike" cap="none">
                <a:solidFill>
                  <a:srgbClr val="F1980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6</a:t>
            </a:r>
            <a:endParaRPr lang="en-US" altLang="en-GB" sz="1400" b="1" i="0" u="none" strike="noStrike" cap="none">
              <a:solidFill>
                <a:srgbClr val="F19801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sp>
        <p:nvSpPr>
          <p:cNvPr id="2387" name="Google Shape;2387;p105"/>
          <p:cNvSpPr/>
          <p:nvPr>
            <p:custDataLst>
              <p:tags r:id="rId11"/>
            </p:custDataLst>
          </p:nvPr>
        </p:nvSpPr>
        <p:spPr>
          <a:xfrm>
            <a:off x="3789809" y="2892519"/>
            <a:ext cx="262200" cy="262200"/>
          </a:xfrm>
          <a:prstGeom prst="ellipse">
            <a:avLst/>
          </a:prstGeom>
          <a:noFill/>
          <a:ln w="25400" cap="flat" cmpd="sng">
            <a:solidFill>
              <a:srgbClr val="F198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6800" tIns="45700" rIns="468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1400" b="1" i="0" u="none" strike="noStrike" cap="none">
                <a:solidFill>
                  <a:srgbClr val="F1980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8</a:t>
            </a:r>
            <a:endParaRPr lang="en-US" altLang="en-GB" sz="1400" b="1" i="0" u="none" strike="noStrike" cap="none">
              <a:solidFill>
                <a:srgbClr val="F19801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cxnSp>
        <p:nvCxnSpPr>
          <p:cNvPr id="2388" name="Google Shape;2388;p105"/>
          <p:cNvCxnSpPr/>
          <p:nvPr>
            <p:custDataLst>
              <p:tags r:id="rId12"/>
            </p:custDataLst>
          </p:nvPr>
        </p:nvCxnSpPr>
        <p:spPr>
          <a:xfrm>
            <a:off x="3905669" y="1663004"/>
            <a:ext cx="4445" cy="502285"/>
          </a:xfrm>
          <a:prstGeom prst="straightConnector1">
            <a:avLst/>
          </a:prstGeom>
          <a:noFill/>
          <a:ln w="19050" cap="flat" cmpd="sng">
            <a:solidFill>
              <a:srgbClr val="F1980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389" name="Google Shape;2389;p105"/>
          <p:cNvCxnSpPr/>
          <p:nvPr>
            <p:custDataLst>
              <p:tags r:id="rId13"/>
            </p:custDataLst>
          </p:nvPr>
        </p:nvCxnSpPr>
        <p:spPr>
          <a:xfrm>
            <a:off x="3910070" y="3199004"/>
            <a:ext cx="0" cy="387350"/>
          </a:xfrm>
          <a:prstGeom prst="straightConnector1">
            <a:avLst/>
          </a:prstGeom>
          <a:noFill/>
          <a:ln w="19050" cap="flat" cmpd="sng">
            <a:solidFill>
              <a:srgbClr val="F1980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9" name="Google Shape;2387;p105"/>
          <p:cNvSpPr/>
          <p:nvPr>
            <p:custDataLst>
              <p:tags r:id="rId14"/>
            </p:custDataLst>
          </p:nvPr>
        </p:nvSpPr>
        <p:spPr>
          <a:xfrm>
            <a:off x="3789809" y="2167349"/>
            <a:ext cx="262200" cy="262200"/>
          </a:xfrm>
          <a:prstGeom prst="ellipse">
            <a:avLst/>
          </a:prstGeom>
          <a:noFill/>
          <a:ln w="25400" cap="flat" cmpd="sng">
            <a:solidFill>
              <a:srgbClr val="F198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6800" tIns="45700" rIns="46800" bIns="45700" anchor="ctr" anchorCtr="0">
            <a:noAutofit/>
          </a:bodyPr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1400" b="1" i="0" u="none" strike="noStrike" cap="none">
                <a:solidFill>
                  <a:srgbClr val="F1980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7</a:t>
            </a:r>
            <a:endParaRPr lang="en-GB" sz="1400" b="1" i="0" u="none" strike="noStrike" cap="none">
              <a:solidFill>
                <a:srgbClr val="F19801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cxnSp>
        <p:nvCxnSpPr>
          <p:cNvPr id="2" name="Google Shape;2388;p105"/>
          <p:cNvCxnSpPr>
            <a:endCxn id="2387" idx="0"/>
          </p:cNvCxnSpPr>
          <p:nvPr>
            <p:custDataLst>
              <p:tags r:id="rId15"/>
            </p:custDataLst>
          </p:nvPr>
        </p:nvCxnSpPr>
        <p:spPr>
          <a:xfrm>
            <a:off x="3910114" y="2490409"/>
            <a:ext cx="10795" cy="401955"/>
          </a:xfrm>
          <a:prstGeom prst="straightConnector1">
            <a:avLst/>
          </a:prstGeom>
          <a:noFill/>
          <a:ln w="19050" cap="flat" cmpd="sng">
            <a:solidFill>
              <a:srgbClr val="F1980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3" name="Google Shape;2380;p105"/>
          <p:cNvSpPr txBox="1"/>
          <p:nvPr>
            <p:custDataLst>
              <p:tags r:id="rId16"/>
            </p:custDataLst>
          </p:nvPr>
        </p:nvSpPr>
        <p:spPr>
          <a:xfrm>
            <a:off x="4142740" y="2024380"/>
            <a:ext cx="3080385" cy="456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zh-CN" altLang="en-US" sz="2000" b="1" i="0" u="none" strike="noStrike" cap="none">
                <a:solidFill>
                  <a:srgbClr val="2751A4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使用指标来跟踪使用情况</a:t>
            </a:r>
            <a:endParaRPr lang="zh-CN" altLang="en-US" sz="2000" b="1" i="0" u="none" strike="noStrike" cap="none">
              <a:solidFill>
                <a:srgbClr val="2751A4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sp>
        <p:nvSpPr>
          <p:cNvPr id="4" name="Google Shape;2381;p105"/>
          <p:cNvSpPr txBox="1"/>
          <p:nvPr>
            <p:custDataLst>
              <p:tags r:id="rId17"/>
            </p:custDataLst>
          </p:nvPr>
        </p:nvSpPr>
        <p:spPr>
          <a:xfrm>
            <a:off x="4188460" y="2458085"/>
            <a:ext cx="4578985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zh-CN" altLang="en-US">
                <a:solidFill>
                  <a:srgbClr val="777777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跟踪性能并根据使用水平调整订阅。</a:t>
            </a:r>
            <a:endParaRPr lang="zh-CN" altLang="en-US">
              <a:solidFill>
                <a:srgbClr val="777777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sp>
        <p:nvSpPr>
          <p:cNvPr id="5" name="Google Shape;2387;p105"/>
          <p:cNvSpPr/>
          <p:nvPr>
            <p:custDataLst>
              <p:tags r:id="rId18"/>
            </p:custDataLst>
          </p:nvPr>
        </p:nvSpPr>
        <p:spPr>
          <a:xfrm>
            <a:off x="3789809" y="3631024"/>
            <a:ext cx="262200" cy="262200"/>
          </a:xfrm>
          <a:prstGeom prst="ellipse">
            <a:avLst/>
          </a:prstGeom>
          <a:noFill/>
          <a:ln w="25400" cap="flat" cmpd="sng">
            <a:solidFill>
              <a:srgbClr val="F198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6800" tIns="45700" rIns="46800" bIns="45700" anchor="ctr" anchorCtr="0">
            <a:noAutofit/>
          </a:bodyPr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1400" b="1" i="0" u="none" strike="noStrike" cap="none">
                <a:solidFill>
                  <a:srgbClr val="F1980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9</a:t>
            </a:r>
            <a:endParaRPr lang="en-US" altLang="en-GB" sz="1400" b="1" i="0" u="none" strike="noStrike" cap="none">
              <a:solidFill>
                <a:srgbClr val="F19801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cxnSp>
        <p:nvCxnSpPr>
          <p:cNvPr id="6" name="Google Shape;2384;p105"/>
          <p:cNvCxnSpPr/>
          <p:nvPr/>
        </p:nvCxnSpPr>
        <p:spPr>
          <a:xfrm>
            <a:off x="3910070" y="3952638"/>
            <a:ext cx="0" cy="1195705"/>
          </a:xfrm>
          <a:prstGeom prst="straightConnector1">
            <a:avLst/>
          </a:prstGeom>
          <a:noFill/>
          <a:ln w="19050" cap="flat" cmpd="sng">
            <a:solidFill>
              <a:srgbClr val="F1980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7" name="Google Shape;2380;p105"/>
          <p:cNvSpPr txBox="1"/>
          <p:nvPr>
            <p:custDataLst>
              <p:tags r:id="rId19"/>
            </p:custDataLst>
          </p:nvPr>
        </p:nvSpPr>
        <p:spPr>
          <a:xfrm>
            <a:off x="4188460" y="3566160"/>
            <a:ext cx="3328670" cy="456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zh-CN" altLang="en-US" sz="2000" b="1" i="0" u="none" strike="noStrike" cap="none">
                <a:solidFill>
                  <a:srgbClr val="2751A4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获得外部认证（如适用）：</a:t>
            </a:r>
            <a:endParaRPr lang="zh-CN" altLang="en-US" sz="2000" b="1" i="0" u="none" strike="noStrike" cap="none">
              <a:solidFill>
                <a:srgbClr val="2751A4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sp>
        <p:nvSpPr>
          <p:cNvPr id="8" name="Google Shape;2381;p105"/>
          <p:cNvSpPr txBox="1"/>
          <p:nvPr>
            <p:custDataLst>
              <p:tags r:id="rId20"/>
            </p:custDataLst>
          </p:nvPr>
        </p:nvSpPr>
        <p:spPr>
          <a:xfrm>
            <a:off x="4142740" y="3949065"/>
            <a:ext cx="4578985" cy="427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zh-CN" altLang="en-US">
                <a:solidFill>
                  <a:srgbClr val="777777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获得认证</a:t>
            </a:r>
            <a:r>
              <a:rPr lang="en-US" altLang="zh-CN">
                <a:solidFill>
                  <a:srgbClr val="777777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 (</a:t>
            </a:r>
            <a:r>
              <a:rPr lang="zh-CN" altLang="en-US">
                <a:solidFill>
                  <a:srgbClr val="777777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例如，</a:t>
            </a:r>
            <a:r>
              <a:rPr lang="en-US" altLang="zh-CN">
                <a:solidFill>
                  <a:srgbClr val="777777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ISO37301) </a:t>
            </a:r>
            <a:r>
              <a:rPr lang="zh-CN" altLang="en-US">
                <a:solidFill>
                  <a:srgbClr val="777777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以验证合规性。</a:t>
            </a:r>
            <a:endParaRPr lang="zh-CN" altLang="en-US">
              <a:solidFill>
                <a:srgbClr val="777777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</p:spTree>
  </p:cSld>
  <p:clrMapOvr>
    <a:masterClrMapping/>
  </p:clrMapOvr>
  <p:transition advTm="75658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4"/>
          <p:cNvSpPr txBox="1"/>
          <p:nvPr/>
        </p:nvSpPr>
        <p:spPr>
          <a:xfrm>
            <a:off x="399415" y="1343660"/>
            <a:ext cx="8128000" cy="299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en-US" altLang="zh-CN" sz="1600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+mn-ea"/>
              </a:rPr>
              <a:t>1. </a:t>
            </a:r>
            <a:r>
              <a:rPr lang="zh-CN" altLang="en-US" sz="1600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+mn-ea"/>
              </a:rPr>
              <a:t>什么是标准？</a:t>
            </a:r>
            <a:endParaRPr lang="zh-CN" altLang="en-US" sz="1600">
              <a:solidFill>
                <a:schemeClr val="tx1"/>
              </a:solidFill>
              <a:latin typeface="Roboto" panose="02000000000000000000"/>
              <a:ea typeface="Roboto" panose="02000000000000000000"/>
              <a:cs typeface="Roboto" panose="02000000000000000000"/>
              <a:sym typeface="+mn-ea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1600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+mn-ea"/>
              </a:rPr>
              <a:t>一个描述最佳实践、要求或规范的文档框架，以确保一致性和安全性。</a:t>
            </a:r>
            <a:endParaRPr lang="zh-CN" altLang="en-US" sz="1600">
              <a:solidFill>
                <a:schemeClr val="tx1"/>
              </a:solidFill>
              <a:latin typeface="Roboto" panose="02000000000000000000"/>
              <a:ea typeface="Roboto" panose="02000000000000000000"/>
              <a:cs typeface="Roboto" panose="02000000000000000000"/>
              <a:sym typeface="+mn-ea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1600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+mn-ea"/>
              </a:rPr>
              <a:t>2. 如何购买</a:t>
            </a:r>
            <a:endParaRPr lang="zh-CN" altLang="en-US" sz="1600">
              <a:solidFill>
                <a:schemeClr val="tx1"/>
              </a:solidFill>
              <a:latin typeface="Roboto" panose="02000000000000000000"/>
              <a:ea typeface="Roboto" panose="02000000000000000000"/>
              <a:cs typeface="Roboto" panose="02000000000000000000"/>
              <a:sym typeface="+mn-ea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1600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+mn-ea"/>
              </a:rPr>
              <a:t>识别与您的行业相关的标准。</a:t>
            </a:r>
            <a:endParaRPr lang="zh-CN" altLang="en-US" sz="1600">
              <a:solidFill>
                <a:schemeClr val="tx1"/>
              </a:solidFill>
              <a:latin typeface="Roboto" panose="02000000000000000000"/>
              <a:ea typeface="Roboto" panose="02000000000000000000"/>
              <a:cs typeface="Roboto" panose="02000000000000000000"/>
              <a:sym typeface="+mn-ea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1600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+mn-ea"/>
              </a:rPr>
              <a:t>选择可靠的供应商并确保他们满足您组织的需求。</a:t>
            </a:r>
            <a:endParaRPr lang="zh-CN" altLang="en-US" sz="1600">
              <a:solidFill>
                <a:schemeClr val="tx1"/>
              </a:solidFill>
              <a:latin typeface="Roboto" panose="02000000000000000000"/>
              <a:ea typeface="Roboto" panose="02000000000000000000"/>
              <a:cs typeface="Roboto" panose="02000000000000000000"/>
              <a:sym typeface="+mn-ea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1600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+mn-ea"/>
              </a:rPr>
              <a:t>3. 需要考虑的关键因素</a:t>
            </a:r>
            <a:endParaRPr lang="zh-CN" altLang="en-US" sz="1600">
              <a:solidFill>
                <a:schemeClr val="tx1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1600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符合组织的需求、如何在组织中使用标准、如何将标准融入您的工作流程</a:t>
            </a:r>
            <a:endParaRPr lang="zh-CN" altLang="en-GB">
              <a:solidFill>
                <a:srgbClr val="FF0000"/>
              </a:solidFill>
              <a:latin typeface="Roboto" panose="02000000000000000000"/>
              <a:ea typeface="宋体" panose="02010600030101010101" pitchFamily="2" charset="-122"/>
              <a:cs typeface="Roboto" panose="02000000000000000000"/>
              <a:sym typeface="Roboto" panose="02000000000000000000"/>
            </a:endParaRPr>
          </a:p>
        </p:txBody>
      </p:sp>
      <p:pic>
        <p:nvPicPr>
          <p:cNvPr id="257" name="Google Shape;257;p24"/>
          <p:cNvPicPr preferRelativeResize="0"/>
          <p:nvPr/>
        </p:nvPicPr>
        <p:blipFill rotWithShape="1">
          <a:blip r:embed="rId1"/>
          <a:srcRect t="26583"/>
          <a:stretch>
            <a:fillRect/>
          </a:stretch>
        </p:blipFill>
        <p:spPr>
          <a:xfrm>
            <a:off x="0" y="-1"/>
            <a:ext cx="9143998" cy="1152935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24"/>
          <p:cNvSpPr txBox="1"/>
          <p:nvPr/>
        </p:nvSpPr>
        <p:spPr>
          <a:xfrm>
            <a:off x="483704" y="187693"/>
            <a:ext cx="6712200" cy="776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 panose="020B0604020202020204"/>
              <a:buNone/>
            </a:pPr>
            <a:r>
              <a:rPr lang="zh-CN" altLang="en-GB" sz="4800" b="1">
                <a:solidFill>
                  <a:schemeClr val="lt1"/>
                </a:solidFill>
                <a:latin typeface="Roboto" panose="02000000000000000000"/>
                <a:ea typeface="宋体" panose="02010600030101010101" pitchFamily="2" charset="-122"/>
                <a:cs typeface="Roboto" panose="02000000000000000000"/>
                <a:sym typeface="Arial" panose="020B0604020202020204" pitchFamily="34" charset="0"/>
              </a:rPr>
              <a:t>结语</a:t>
            </a:r>
            <a:endParaRPr lang="zh-CN" altLang="en-GB" sz="4800" b="1" i="0" u="none" strike="noStrike" cap="none">
              <a:solidFill>
                <a:schemeClr val="lt1"/>
              </a:solidFill>
              <a:latin typeface="Roboto" panose="02000000000000000000"/>
              <a:ea typeface="宋体" panose="02010600030101010101" pitchFamily="2" charset="-122"/>
              <a:cs typeface="Roboto" panose="0200000000000000000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advTm="62748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02" name="Shape 1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3" name="Google Shape;1703;p68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-76125" y="-65150"/>
            <a:ext cx="9264652" cy="5226976"/>
          </a:xfrm>
          <a:prstGeom prst="rect">
            <a:avLst/>
          </a:prstGeom>
          <a:noFill/>
          <a:ln>
            <a:noFill/>
          </a:ln>
        </p:spPr>
      </p:pic>
      <p:sp>
        <p:nvSpPr>
          <p:cNvPr id="1704" name="Google Shape;1704;p68"/>
          <p:cNvSpPr/>
          <p:nvPr/>
        </p:nvSpPr>
        <p:spPr>
          <a:xfrm>
            <a:off x="632595" y="3445020"/>
            <a:ext cx="446400" cy="45600"/>
          </a:xfrm>
          <a:prstGeom prst="rect">
            <a:avLst/>
          </a:prstGeom>
          <a:solidFill>
            <a:srgbClr val="F5B6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05" name="Google Shape;1705;p68"/>
          <p:cNvSpPr/>
          <p:nvPr/>
        </p:nvSpPr>
        <p:spPr>
          <a:xfrm>
            <a:off x="1079065" y="3444916"/>
            <a:ext cx="1753200" cy="4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06" name="Google Shape;1706;p68"/>
          <p:cNvSpPr txBox="1"/>
          <p:nvPr/>
        </p:nvSpPr>
        <p:spPr>
          <a:xfrm>
            <a:off x="532013" y="3647476"/>
            <a:ext cx="2847300" cy="12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 panose="020B0604020202020204"/>
              <a:buNone/>
            </a:pPr>
            <a:r>
              <a:rPr lang="en-GB" sz="2000">
                <a:solidFill>
                  <a:schemeClr val="lt1"/>
                </a:solidFill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rPr>
              <a:t>我们的办公室</a:t>
            </a:r>
            <a:endParaRPr sz="2000" b="0" i="0" u="none" strike="noStrike" cap="none">
              <a:solidFill>
                <a:schemeClr val="lt1"/>
              </a:solidFill>
              <a:latin typeface="Roboto Condensed" panose="02000000000000000000"/>
              <a:ea typeface="Roboto Condensed" panose="02000000000000000000"/>
              <a:cs typeface="Roboto Condensed" panose="02000000000000000000"/>
              <a:sym typeface="Roboto Condensed" panose="0200000000000000000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 panose="020B0604020202020204"/>
              <a:buNone/>
            </a:pPr>
            <a:r>
              <a:rPr lang="en-GB" sz="2000">
                <a:solidFill>
                  <a:srgbClr val="F5B60C"/>
                </a:solidFill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rPr>
              <a:t>我们的合作伙伴</a:t>
            </a:r>
            <a:endParaRPr sz="2000" b="0" i="0" u="none" strike="noStrike" cap="none">
              <a:solidFill>
                <a:srgbClr val="F5B60C"/>
              </a:solidFill>
              <a:latin typeface="Roboto Condensed" panose="02000000000000000000"/>
              <a:ea typeface="Roboto Condensed" panose="02000000000000000000"/>
              <a:cs typeface="Roboto Condensed" panose="02000000000000000000"/>
              <a:sym typeface="Roboto Condensed" panose="02000000000000000000"/>
            </a:endParaRPr>
          </a:p>
        </p:txBody>
      </p:sp>
      <p:sp>
        <p:nvSpPr>
          <p:cNvPr id="1707" name="Google Shape;1707;p68"/>
          <p:cNvSpPr txBox="1"/>
          <p:nvPr/>
        </p:nvSpPr>
        <p:spPr>
          <a:xfrm>
            <a:off x="823200" y="4526475"/>
            <a:ext cx="7446300" cy="3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en-GB" sz="1400" b="0" i="0" u="none" strike="noStrike" cap="none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Nimonik.com - </a:t>
            </a:r>
            <a:r>
              <a:rPr lang="en-GB" sz="1400" b="0" i="0" u="sng" strike="noStrike" cap="none">
                <a:solidFill>
                  <a:srgbClr val="1FC2C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  <a:hlinkClick r:id="rId2"/>
              </a:rPr>
              <a:t>info@nimonik.com</a:t>
            </a:r>
            <a:r>
              <a:rPr lang="en-GB" sz="1400" b="0" i="0" u="none" strike="noStrike" cap="none">
                <a:solidFill>
                  <a:srgbClr val="AFDCFF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 </a:t>
            </a:r>
            <a:r>
              <a:rPr lang="en-GB" sz="1400" b="0" i="0" u="none" strike="noStrike" cap="none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- 1-888-608-7511 - +86 021 51720468</a:t>
            </a:r>
            <a:endParaRPr sz="1400" b="0" i="0" u="none" strike="noStrike" cap="none">
              <a:solidFill>
                <a:schemeClr val="lt1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pic>
        <p:nvPicPr>
          <p:cNvPr id="1708" name="Google Shape;1708;p68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410653" y="240676"/>
            <a:ext cx="1398300" cy="466099"/>
          </a:xfrm>
          <a:prstGeom prst="rect">
            <a:avLst/>
          </a:prstGeom>
          <a:noFill/>
          <a:ln>
            <a:noFill/>
          </a:ln>
        </p:spPr>
      </p:pic>
      <p:sp>
        <p:nvSpPr>
          <p:cNvPr id="1709" name="Google Shape;1709;p68"/>
          <p:cNvSpPr txBox="1"/>
          <p:nvPr/>
        </p:nvSpPr>
        <p:spPr>
          <a:xfrm>
            <a:off x="519708" y="2674606"/>
            <a:ext cx="2577000" cy="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/>
              <a:buNone/>
            </a:pPr>
            <a:r>
              <a:rPr lang="en-GB" sz="3600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谢谢！</a:t>
            </a:r>
            <a:endParaRPr sz="3600" b="0" i="0" u="none" strike="noStrike" cap="none">
              <a:solidFill>
                <a:srgbClr val="FFFFFF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grpSp>
        <p:nvGrpSpPr>
          <p:cNvPr id="1710" name="Google Shape;1710;p68"/>
          <p:cNvGrpSpPr/>
          <p:nvPr/>
        </p:nvGrpSpPr>
        <p:grpSpPr>
          <a:xfrm>
            <a:off x="1834666" y="692088"/>
            <a:ext cx="7177151" cy="3600582"/>
            <a:chOff x="2099212" y="577779"/>
            <a:chExt cx="6747345" cy="3384960"/>
          </a:xfrm>
        </p:grpSpPr>
        <p:sp>
          <p:nvSpPr>
            <p:cNvPr id="1711" name="Google Shape;1711;p68"/>
            <p:cNvSpPr/>
            <p:nvPr/>
          </p:nvSpPr>
          <p:spPr>
            <a:xfrm>
              <a:off x="4075690" y="1528267"/>
              <a:ext cx="155669" cy="409255"/>
            </a:xfrm>
            <a:custGeom>
              <a:avLst/>
              <a:gdLst/>
              <a:ahLst/>
              <a:cxnLst/>
              <a:rect l="l" t="t" r="r" b="b"/>
              <a:pathLst>
                <a:path w="155669" h="409255" extrusionOk="0">
                  <a:moveTo>
                    <a:pt x="106980" y="0"/>
                  </a:moveTo>
                  <a:lnTo>
                    <a:pt x="0" y="409256"/>
                  </a:lnTo>
                  <a:lnTo>
                    <a:pt x="155669" y="299974"/>
                  </a:lnTo>
                  <a:lnTo>
                    <a:pt x="106980" y="0"/>
                  </a:lnTo>
                  <a:close/>
                </a:path>
              </a:pathLst>
            </a:custGeom>
            <a:solidFill>
              <a:srgbClr val="26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12" name="Google Shape;1712;p68"/>
            <p:cNvSpPr/>
            <p:nvPr/>
          </p:nvSpPr>
          <p:spPr>
            <a:xfrm>
              <a:off x="3579097" y="2348738"/>
              <a:ext cx="354002" cy="148909"/>
            </a:xfrm>
            <a:custGeom>
              <a:avLst/>
              <a:gdLst/>
              <a:ahLst/>
              <a:cxnLst/>
              <a:rect l="l" t="t" r="r" b="b"/>
              <a:pathLst>
                <a:path w="354002" h="148909" extrusionOk="0">
                  <a:moveTo>
                    <a:pt x="0" y="0"/>
                  </a:moveTo>
                  <a:lnTo>
                    <a:pt x="48542" y="148909"/>
                  </a:lnTo>
                  <a:lnTo>
                    <a:pt x="354003" y="148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13" name="Google Shape;1713;p68"/>
            <p:cNvSpPr/>
            <p:nvPr/>
          </p:nvSpPr>
          <p:spPr>
            <a:xfrm>
              <a:off x="3194382" y="1165889"/>
              <a:ext cx="242026" cy="483906"/>
            </a:xfrm>
            <a:custGeom>
              <a:avLst/>
              <a:gdLst/>
              <a:ahLst/>
              <a:cxnLst/>
              <a:rect l="l" t="t" r="r" b="b"/>
              <a:pathLst>
                <a:path w="242026" h="483906" extrusionOk="0">
                  <a:moveTo>
                    <a:pt x="242027" y="0"/>
                  </a:moveTo>
                  <a:lnTo>
                    <a:pt x="0" y="273866"/>
                  </a:lnTo>
                  <a:lnTo>
                    <a:pt x="242027" y="483906"/>
                  </a:lnTo>
                  <a:lnTo>
                    <a:pt x="242027" y="0"/>
                  </a:lnTo>
                  <a:close/>
                </a:path>
              </a:pathLst>
            </a:custGeom>
            <a:solidFill>
              <a:srgbClr val="26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14" name="Google Shape;1714;p68"/>
            <p:cNvSpPr/>
            <p:nvPr/>
          </p:nvSpPr>
          <p:spPr>
            <a:xfrm>
              <a:off x="7093946" y="2009284"/>
              <a:ext cx="358606" cy="151603"/>
            </a:xfrm>
            <a:custGeom>
              <a:avLst/>
              <a:gdLst/>
              <a:ahLst/>
              <a:cxnLst/>
              <a:rect l="l" t="t" r="r" b="b"/>
              <a:pathLst>
                <a:path w="358606" h="151603" extrusionOk="0">
                  <a:moveTo>
                    <a:pt x="0" y="71712"/>
                  </a:moveTo>
                  <a:lnTo>
                    <a:pt x="314473" y="151603"/>
                  </a:lnTo>
                  <a:lnTo>
                    <a:pt x="358607" y="0"/>
                  </a:lnTo>
                  <a:lnTo>
                    <a:pt x="0" y="71712"/>
                  </a:lnTo>
                  <a:close/>
                </a:path>
              </a:pathLst>
            </a:custGeom>
            <a:solidFill>
              <a:srgbClr val="26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15" name="Google Shape;1715;p68"/>
            <p:cNvSpPr/>
            <p:nvPr/>
          </p:nvSpPr>
          <p:spPr>
            <a:xfrm>
              <a:off x="4389134" y="941104"/>
              <a:ext cx="869013" cy="473570"/>
            </a:xfrm>
            <a:custGeom>
              <a:avLst/>
              <a:gdLst/>
              <a:ahLst/>
              <a:cxnLst/>
              <a:rect l="l" t="t" r="r" b="b"/>
              <a:pathLst>
                <a:path w="869013" h="473570" extrusionOk="0">
                  <a:moveTo>
                    <a:pt x="0" y="164780"/>
                  </a:moveTo>
                  <a:lnTo>
                    <a:pt x="241978" y="55988"/>
                  </a:lnTo>
                  <a:lnTo>
                    <a:pt x="635216" y="0"/>
                  </a:lnTo>
                  <a:lnTo>
                    <a:pt x="869014" y="91893"/>
                  </a:lnTo>
                  <a:lnTo>
                    <a:pt x="739159" y="256428"/>
                  </a:lnTo>
                  <a:lnTo>
                    <a:pt x="417387" y="473571"/>
                  </a:lnTo>
                  <a:lnTo>
                    <a:pt x="190349" y="269310"/>
                  </a:lnTo>
                  <a:lnTo>
                    <a:pt x="0" y="164780"/>
                  </a:lnTo>
                  <a:close/>
                </a:path>
              </a:pathLst>
            </a:custGeom>
            <a:noFill/>
            <a:ln w="138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16" name="Google Shape;1716;p68"/>
            <p:cNvSpPr/>
            <p:nvPr/>
          </p:nvSpPr>
          <p:spPr>
            <a:xfrm>
              <a:off x="2748339" y="1165889"/>
              <a:ext cx="1915151" cy="771634"/>
            </a:xfrm>
            <a:custGeom>
              <a:avLst/>
              <a:gdLst/>
              <a:ahLst/>
              <a:cxnLst/>
              <a:rect l="l" t="t" r="r" b="b"/>
              <a:pathLst>
                <a:path w="1915151" h="771634" extrusionOk="0">
                  <a:moveTo>
                    <a:pt x="1552380" y="771635"/>
                  </a:moveTo>
                  <a:lnTo>
                    <a:pt x="1915151" y="461962"/>
                  </a:lnTo>
                  <a:lnTo>
                    <a:pt x="1771679" y="343667"/>
                  </a:lnTo>
                  <a:lnTo>
                    <a:pt x="1557181" y="236149"/>
                  </a:lnTo>
                  <a:lnTo>
                    <a:pt x="1434330" y="362281"/>
                  </a:lnTo>
                  <a:lnTo>
                    <a:pt x="1219832" y="273866"/>
                  </a:lnTo>
                  <a:lnTo>
                    <a:pt x="1356888" y="168307"/>
                  </a:lnTo>
                  <a:lnTo>
                    <a:pt x="1711331" y="170511"/>
                  </a:lnTo>
                  <a:lnTo>
                    <a:pt x="1552380" y="50845"/>
                  </a:lnTo>
                  <a:lnTo>
                    <a:pt x="696053" y="0"/>
                  </a:lnTo>
                  <a:lnTo>
                    <a:pt x="0" y="77981"/>
                  </a:lnTo>
                  <a:lnTo>
                    <a:pt x="80529" y="262845"/>
                  </a:lnTo>
                  <a:lnTo>
                    <a:pt x="438646" y="281948"/>
                  </a:lnTo>
                  <a:lnTo>
                    <a:pt x="687873" y="480037"/>
                  </a:lnTo>
                  <a:lnTo>
                    <a:pt x="879300" y="771635"/>
                  </a:lnTo>
                </a:path>
              </a:pathLst>
            </a:custGeom>
            <a:noFill/>
            <a:ln w="138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17" name="Google Shape;1717;p68"/>
            <p:cNvSpPr/>
            <p:nvPr/>
          </p:nvSpPr>
          <p:spPr>
            <a:xfrm>
              <a:off x="3933099" y="1823735"/>
              <a:ext cx="367620" cy="113788"/>
            </a:xfrm>
            <a:custGeom>
              <a:avLst/>
              <a:gdLst/>
              <a:ahLst/>
              <a:cxnLst/>
              <a:rect l="l" t="t" r="r" b="b"/>
              <a:pathLst>
                <a:path w="367620" h="113788" extrusionOk="0">
                  <a:moveTo>
                    <a:pt x="0" y="113788"/>
                  </a:moveTo>
                  <a:lnTo>
                    <a:pt x="142591" y="110359"/>
                  </a:lnTo>
                  <a:lnTo>
                    <a:pt x="367620" y="113788"/>
                  </a:lnTo>
                  <a:lnTo>
                    <a:pt x="298260" y="0"/>
                  </a:lnTo>
                </a:path>
              </a:pathLst>
            </a:custGeom>
            <a:noFill/>
            <a:ln w="138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18" name="Google Shape;1718;p68"/>
            <p:cNvSpPr/>
            <p:nvPr/>
          </p:nvSpPr>
          <p:spPr>
            <a:xfrm>
              <a:off x="4212256" y="2816676"/>
              <a:ext cx="761984" cy="1146063"/>
            </a:xfrm>
            <a:custGeom>
              <a:avLst/>
              <a:gdLst/>
              <a:ahLst/>
              <a:cxnLst/>
              <a:rect l="l" t="t" r="r" b="b"/>
              <a:pathLst>
                <a:path w="761984" h="1146063" extrusionOk="0">
                  <a:moveTo>
                    <a:pt x="19103" y="38305"/>
                  </a:moveTo>
                  <a:lnTo>
                    <a:pt x="0" y="263579"/>
                  </a:lnTo>
                  <a:lnTo>
                    <a:pt x="149203" y="482192"/>
                  </a:lnTo>
                  <a:lnTo>
                    <a:pt x="74602" y="1035067"/>
                  </a:lnTo>
                  <a:lnTo>
                    <a:pt x="250991" y="1146063"/>
                  </a:lnTo>
                  <a:lnTo>
                    <a:pt x="231201" y="965119"/>
                  </a:lnTo>
                  <a:lnTo>
                    <a:pt x="761985" y="297574"/>
                  </a:lnTo>
                  <a:lnTo>
                    <a:pt x="294929" y="0"/>
                  </a:lnTo>
                  <a:lnTo>
                    <a:pt x="19103" y="38305"/>
                  </a:lnTo>
                  <a:close/>
                </a:path>
              </a:pathLst>
            </a:custGeom>
            <a:noFill/>
            <a:ln w="138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19" name="Google Shape;1719;p68"/>
            <p:cNvSpPr/>
            <p:nvPr/>
          </p:nvSpPr>
          <p:spPr>
            <a:xfrm>
              <a:off x="5276958" y="1105884"/>
              <a:ext cx="3218450" cy="1913338"/>
            </a:xfrm>
            <a:custGeom>
              <a:avLst/>
              <a:gdLst/>
              <a:ahLst/>
              <a:cxnLst/>
              <a:rect l="l" t="t" r="r" b="b"/>
              <a:pathLst>
                <a:path w="3218450" h="1913338" extrusionOk="0">
                  <a:moveTo>
                    <a:pt x="0" y="977805"/>
                  </a:moveTo>
                  <a:lnTo>
                    <a:pt x="168796" y="1251818"/>
                  </a:lnTo>
                  <a:lnTo>
                    <a:pt x="444622" y="1269795"/>
                  </a:lnTo>
                  <a:lnTo>
                    <a:pt x="603426" y="1913338"/>
                  </a:lnTo>
                  <a:lnTo>
                    <a:pt x="835656" y="1728083"/>
                  </a:lnTo>
                  <a:lnTo>
                    <a:pt x="985790" y="1351108"/>
                  </a:lnTo>
                  <a:lnTo>
                    <a:pt x="1146014" y="1165999"/>
                  </a:lnTo>
                  <a:lnTo>
                    <a:pt x="978344" y="1165999"/>
                  </a:lnTo>
                  <a:lnTo>
                    <a:pt x="886256" y="932692"/>
                  </a:lnTo>
                  <a:lnTo>
                    <a:pt x="1096982" y="1075135"/>
                  </a:lnTo>
                  <a:lnTo>
                    <a:pt x="1274449" y="969184"/>
                  </a:lnTo>
                  <a:lnTo>
                    <a:pt x="1096982" y="871022"/>
                  </a:lnTo>
                  <a:lnTo>
                    <a:pt x="1334355" y="863429"/>
                  </a:lnTo>
                  <a:lnTo>
                    <a:pt x="1594898" y="1281012"/>
                  </a:lnTo>
                  <a:lnTo>
                    <a:pt x="1672683" y="1051819"/>
                  </a:lnTo>
                  <a:lnTo>
                    <a:pt x="1783582" y="974964"/>
                  </a:lnTo>
                  <a:lnTo>
                    <a:pt x="2054166" y="1159093"/>
                  </a:lnTo>
                  <a:lnTo>
                    <a:pt x="2129110" y="1055003"/>
                  </a:lnTo>
                  <a:lnTo>
                    <a:pt x="2174028" y="904183"/>
                  </a:lnTo>
                  <a:lnTo>
                    <a:pt x="2279244" y="871561"/>
                  </a:lnTo>
                  <a:lnTo>
                    <a:pt x="2309320" y="597744"/>
                  </a:lnTo>
                  <a:lnTo>
                    <a:pt x="2419190" y="704821"/>
                  </a:lnTo>
                  <a:lnTo>
                    <a:pt x="2676597" y="454467"/>
                  </a:lnTo>
                  <a:lnTo>
                    <a:pt x="2553257" y="416554"/>
                  </a:lnTo>
                  <a:lnTo>
                    <a:pt x="2931066" y="301541"/>
                  </a:lnTo>
                  <a:lnTo>
                    <a:pt x="3030845" y="462795"/>
                  </a:lnTo>
                  <a:lnTo>
                    <a:pt x="3218451" y="230516"/>
                  </a:lnTo>
                  <a:lnTo>
                    <a:pt x="2352034" y="104530"/>
                  </a:lnTo>
                  <a:lnTo>
                    <a:pt x="1793770" y="0"/>
                  </a:lnTo>
                  <a:lnTo>
                    <a:pt x="1476946" y="230809"/>
                  </a:lnTo>
                  <a:lnTo>
                    <a:pt x="1274547" y="171883"/>
                  </a:lnTo>
                  <a:lnTo>
                    <a:pt x="857111" y="258583"/>
                  </a:lnTo>
                  <a:lnTo>
                    <a:pt x="546899" y="132745"/>
                  </a:lnTo>
                  <a:lnTo>
                    <a:pt x="332499" y="295027"/>
                  </a:lnTo>
                  <a:lnTo>
                    <a:pt x="482780" y="422383"/>
                  </a:lnTo>
                  <a:lnTo>
                    <a:pt x="235120" y="504234"/>
                  </a:lnTo>
                  <a:lnTo>
                    <a:pt x="246190" y="595441"/>
                  </a:lnTo>
                  <a:lnTo>
                    <a:pt x="110653" y="581089"/>
                  </a:lnTo>
                  <a:lnTo>
                    <a:pt x="175066" y="755127"/>
                  </a:lnTo>
                  <a:lnTo>
                    <a:pt x="0" y="977805"/>
                  </a:lnTo>
                  <a:close/>
                </a:path>
              </a:pathLst>
            </a:custGeom>
            <a:noFill/>
            <a:ln w="138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20" name="Google Shape;1720;p68"/>
            <p:cNvSpPr/>
            <p:nvPr/>
          </p:nvSpPr>
          <p:spPr>
            <a:xfrm>
              <a:off x="7391373" y="2645235"/>
              <a:ext cx="733525" cy="458728"/>
            </a:xfrm>
            <a:custGeom>
              <a:avLst/>
              <a:gdLst/>
              <a:ahLst/>
              <a:cxnLst/>
              <a:rect l="l" t="t" r="r" b="b"/>
              <a:pathLst>
                <a:path w="733525" h="458728" extrusionOk="0">
                  <a:moveTo>
                    <a:pt x="526424" y="0"/>
                  </a:moveTo>
                  <a:lnTo>
                    <a:pt x="206661" y="86994"/>
                  </a:lnTo>
                  <a:lnTo>
                    <a:pt x="0" y="225176"/>
                  </a:lnTo>
                  <a:lnTo>
                    <a:pt x="152436" y="458729"/>
                  </a:lnTo>
                  <a:lnTo>
                    <a:pt x="337103" y="346851"/>
                  </a:lnTo>
                  <a:lnTo>
                    <a:pt x="632375" y="458729"/>
                  </a:lnTo>
                  <a:lnTo>
                    <a:pt x="733526" y="241978"/>
                  </a:lnTo>
                  <a:lnTo>
                    <a:pt x="526424" y="0"/>
                  </a:lnTo>
                  <a:close/>
                </a:path>
              </a:pathLst>
            </a:custGeom>
            <a:noFill/>
            <a:ln w="138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21" name="Google Shape;1721;p68"/>
            <p:cNvSpPr/>
            <p:nvPr/>
          </p:nvSpPr>
          <p:spPr>
            <a:xfrm>
              <a:off x="3627639" y="1937523"/>
              <a:ext cx="305460" cy="4898"/>
            </a:xfrm>
            <a:custGeom>
              <a:avLst/>
              <a:gdLst/>
              <a:ahLst/>
              <a:cxnLst/>
              <a:rect l="l" t="t" r="r" b="b"/>
              <a:pathLst>
                <a:path w="305460" h="4898" extrusionOk="0">
                  <a:moveTo>
                    <a:pt x="0" y="0"/>
                  </a:moveTo>
                  <a:lnTo>
                    <a:pt x="305460" y="0"/>
                  </a:lnTo>
                </a:path>
              </a:pathLst>
            </a:custGeom>
            <a:noFill/>
            <a:ln w="138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22" name="Google Shape;1722;p68"/>
            <p:cNvSpPr/>
            <p:nvPr/>
          </p:nvSpPr>
          <p:spPr>
            <a:xfrm>
              <a:off x="4075690" y="1528169"/>
              <a:ext cx="155669" cy="405924"/>
            </a:xfrm>
            <a:custGeom>
              <a:avLst/>
              <a:gdLst/>
              <a:ahLst/>
              <a:cxnLst/>
              <a:rect l="l" t="t" r="r" b="b"/>
              <a:pathLst>
                <a:path w="155669" h="405924" extrusionOk="0">
                  <a:moveTo>
                    <a:pt x="0" y="405925"/>
                  </a:moveTo>
                  <a:lnTo>
                    <a:pt x="155669" y="295566"/>
                  </a:lnTo>
                  <a:lnTo>
                    <a:pt x="106980" y="0"/>
                  </a:lnTo>
                  <a:lnTo>
                    <a:pt x="0" y="405925"/>
                  </a:lnTo>
                  <a:close/>
                </a:path>
              </a:pathLst>
            </a:custGeom>
            <a:noFill/>
            <a:ln w="138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23" name="Google Shape;1723;p68"/>
            <p:cNvSpPr/>
            <p:nvPr/>
          </p:nvSpPr>
          <p:spPr>
            <a:xfrm>
              <a:off x="3933099" y="2269532"/>
              <a:ext cx="239626" cy="228115"/>
            </a:xfrm>
            <a:custGeom>
              <a:avLst/>
              <a:gdLst/>
              <a:ahLst/>
              <a:cxnLst/>
              <a:rect l="l" t="t" r="r" b="b"/>
              <a:pathLst>
                <a:path w="239626" h="228115" extrusionOk="0">
                  <a:moveTo>
                    <a:pt x="103600" y="0"/>
                  </a:moveTo>
                  <a:lnTo>
                    <a:pt x="239627" y="160469"/>
                  </a:lnTo>
                  <a:lnTo>
                    <a:pt x="0" y="228115"/>
                  </a:lnTo>
                </a:path>
              </a:pathLst>
            </a:custGeom>
            <a:noFill/>
            <a:ln w="138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24" name="Google Shape;1724;p68"/>
            <p:cNvSpPr/>
            <p:nvPr/>
          </p:nvSpPr>
          <p:spPr>
            <a:xfrm>
              <a:off x="3968172" y="1439755"/>
              <a:ext cx="107518" cy="494339"/>
            </a:xfrm>
            <a:custGeom>
              <a:avLst/>
              <a:gdLst/>
              <a:ahLst/>
              <a:cxnLst/>
              <a:rect l="l" t="t" r="r" b="b"/>
              <a:pathLst>
                <a:path w="107518" h="494339" extrusionOk="0">
                  <a:moveTo>
                    <a:pt x="0" y="0"/>
                  </a:moveTo>
                  <a:lnTo>
                    <a:pt x="107518" y="494340"/>
                  </a:lnTo>
                </a:path>
              </a:pathLst>
            </a:custGeom>
            <a:noFill/>
            <a:ln w="138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25" name="Google Shape;1725;p68"/>
            <p:cNvSpPr/>
            <p:nvPr/>
          </p:nvSpPr>
          <p:spPr>
            <a:xfrm>
              <a:off x="3444393" y="1165889"/>
              <a:ext cx="856326" cy="273865"/>
            </a:xfrm>
            <a:custGeom>
              <a:avLst/>
              <a:gdLst/>
              <a:ahLst/>
              <a:cxnLst/>
              <a:rect l="l" t="t" r="r" b="b"/>
              <a:pathLst>
                <a:path w="856326" h="273865" extrusionOk="0">
                  <a:moveTo>
                    <a:pt x="523779" y="273866"/>
                  </a:moveTo>
                  <a:lnTo>
                    <a:pt x="0" y="0"/>
                  </a:lnTo>
                  <a:lnTo>
                    <a:pt x="660834" y="168307"/>
                  </a:lnTo>
                  <a:lnTo>
                    <a:pt x="856327" y="50845"/>
                  </a:lnTo>
                </a:path>
              </a:pathLst>
            </a:custGeom>
            <a:noFill/>
            <a:ln w="138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26" name="Google Shape;1726;p68"/>
            <p:cNvSpPr/>
            <p:nvPr/>
          </p:nvSpPr>
          <p:spPr>
            <a:xfrm>
              <a:off x="4231359" y="1509556"/>
              <a:ext cx="288658" cy="314179"/>
            </a:xfrm>
            <a:custGeom>
              <a:avLst/>
              <a:gdLst/>
              <a:ahLst/>
              <a:cxnLst/>
              <a:rect l="l" t="t" r="r" b="b"/>
              <a:pathLst>
                <a:path w="288658" h="314179" extrusionOk="0">
                  <a:moveTo>
                    <a:pt x="0" y="314179"/>
                  </a:moveTo>
                  <a:lnTo>
                    <a:pt x="288659" y="0"/>
                  </a:lnTo>
                </a:path>
              </a:pathLst>
            </a:custGeom>
            <a:noFill/>
            <a:ln w="138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27" name="Google Shape;1727;p68"/>
            <p:cNvSpPr/>
            <p:nvPr/>
          </p:nvSpPr>
          <p:spPr>
            <a:xfrm>
              <a:off x="4231359" y="1402037"/>
              <a:ext cx="432131" cy="421697"/>
            </a:xfrm>
            <a:custGeom>
              <a:avLst/>
              <a:gdLst/>
              <a:ahLst/>
              <a:cxnLst/>
              <a:rect l="l" t="t" r="r" b="b"/>
              <a:pathLst>
                <a:path w="432131" h="421697" extrusionOk="0">
                  <a:moveTo>
                    <a:pt x="74161" y="0"/>
                  </a:moveTo>
                  <a:lnTo>
                    <a:pt x="0" y="421698"/>
                  </a:lnTo>
                  <a:lnTo>
                    <a:pt x="432131" y="225813"/>
                  </a:lnTo>
                </a:path>
              </a:pathLst>
            </a:custGeom>
            <a:noFill/>
            <a:ln w="138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28" name="Google Shape;1728;p68"/>
            <p:cNvSpPr/>
            <p:nvPr/>
          </p:nvSpPr>
          <p:spPr>
            <a:xfrm>
              <a:off x="4579484" y="941104"/>
              <a:ext cx="548809" cy="269310"/>
            </a:xfrm>
            <a:custGeom>
              <a:avLst/>
              <a:gdLst/>
              <a:ahLst/>
              <a:cxnLst/>
              <a:rect l="l" t="t" r="r" b="b"/>
              <a:pathLst>
                <a:path w="548809" h="269310" extrusionOk="0">
                  <a:moveTo>
                    <a:pt x="0" y="269310"/>
                  </a:moveTo>
                  <a:lnTo>
                    <a:pt x="51628" y="55988"/>
                  </a:lnTo>
                  <a:lnTo>
                    <a:pt x="548810" y="256428"/>
                  </a:lnTo>
                  <a:lnTo>
                    <a:pt x="444867" y="0"/>
                  </a:lnTo>
                </a:path>
              </a:pathLst>
            </a:custGeom>
            <a:noFill/>
            <a:ln w="138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29" name="Google Shape;1729;p68"/>
            <p:cNvSpPr/>
            <p:nvPr/>
          </p:nvSpPr>
          <p:spPr>
            <a:xfrm>
              <a:off x="4212256" y="2816676"/>
              <a:ext cx="761984" cy="482191"/>
            </a:xfrm>
            <a:custGeom>
              <a:avLst/>
              <a:gdLst/>
              <a:ahLst/>
              <a:cxnLst/>
              <a:rect l="l" t="t" r="r" b="b"/>
              <a:pathLst>
                <a:path w="761984" h="482191" extrusionOk="0">
                  <a:moveTo>
                    <a:pt x="0" y="263579"/>
                  </a:moveTo>
                  <a:lnTo>
                    <a:pt x="294929" y="0"/>
                  </a:lnTo>
                  <a:lnTo>
                    <a:pt x="149203" y="482192"/>
                  </a:lnTo>
                  <a:lnTo>
                    <a:pt x="761985" y="297574"/>
                  </a:lnTo>
                </a:path>
              </a:pathLst>
            </a:custGeom>
            <a:noFill/>
            <a:ln w="138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30" name="Google Shape;1730;p68"/>
            <p:cNvSpPr/>
            <p:nvPr/>
          </p:nvSpPr>
          <p:spPr>
            <a:xfrm>
              <a:off x="4286857" y="3298868"/>
              <a:ext cx="156599" cy="552874"/>
            </a:xfrm>
            <a:custGeom>
              <a:avLst/>
              <a:gdLst/>
              <a:ahLst/>
              <a:cxnLst/>
              <a:rect l="l" t="t" r="r" b="b"/>
              <a:pathLst>
                <a:path w="156599" h="552874" extrusionOk="0">
                  <a:moveTo>
                    <a:pt x="0" y="552875"/>
                  </a:moveTo>
                  <a:lnTo>
                    <a:pt x="156600" y="482927"/>
                  </a:lnTo>
                  <a:lnTo>
                    <a:pt x="74602" y="0"/>
                  </a:lnTo>
                </a:path>
              </a:pathLst>
            </a:custGeom>
            <a:noFill/>
            <a:ln w="138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31" name="Google Shape;1731;p68"/>
            <p:cNvSpPr/>
            <p:nvPr/>
          </p:nvSpPr>
          <p:spPr>
            <a:xfrm>
              <a:off x="5445754" y="2041270"/>
              <a:ext cx="816993" cy="792697"/>
            </a:xfrm>
            <a:custGeom>
              <a:avLst/>
              <a:gdLst/>
              <a:ahLst/>
              <a:cxnLst/>
              <a:rect l="l" t="t" r="r" b="b"/>
              <a:pathLst>
                <a:path w="816993" h="792697" extrusionOk="0">
                  <a:moveTo>
                    <a:pt x="666859" y="792697"/>
                  </a:moveTo>
                  <a:lnTo>
                    <a:pt x="275825" y="334409"/>
                  </a:lnTo>
                  <a:lnTo>
                    <a:pt x="816994" y="415722"/>
                  </a:lnTo>
                  <a:lnTo>
                    <a:pt x="809548" y="230614"/>
                  </a:lnTo>
                  <a:lnTo>
                    <a:pt x="0" y="316432"/>
                  </a:lnTo>
                  <a:lnTo>
                    <a:pt x="313983" y="0"/>
                  </a:lnTo>
                  <a:lnTo>
                    <a:pt x="798282" y="202056"/>
                  </a:lnTo>
                </a:path>
              </a:pathLst>
            </a:custGeom>
            <a:noFill/>
            <a:ln w="138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32" name="Google Shape;1732;p68"/>
            <p:cNvSpPr/>
            <p:nvPr/>
          </p:nvSpPr>
          <p:spPr>
            <a:xfrm>
              <a:off x="5276958" y="1701326"/>
              <a:ext cx="1096982" cy="479693"/>
            </a:xfrm>
            <a:custGeom>
              <a:avLst/>
              <a:gdLst/>
              <a:ahLst/>
              <a:cxnLst/>
              <a:rect l="l" t="t" r="r" b="b"/>
              <a:pathLst>
                <a:path w="1096982" h="479693" extrusionOk="0">
                  <a:moveTo>
                    <a:pt x="1096982" y="479694"/>
                  </a:moveTo>
                  <a:lnTo>
                    <a:pt x="1096982" y="275580"/>
                  </a:lnTo>
                  <a:lnTo>
                    <a:pt x="246190" y="0"/>
                  </a:lnTo>
                  <a:lnTo>
                    <a:pt x="175066" y="159686"/>
                  </a:lnTo>
                  <a:lnTo>
                    <a:pt x="0" y="382364"/>
                  </a:lnTo>
                  <a:lnTo>
                    <a:pt x="482780" y="339944"/>
                  </a:lnTo>
                  <a:lnTo>
                    <a:pt x="171736" y="160763"/>
                  </a:lnTo>
                </a:path>
              </a:pathLst>
            </a:custGeom>
            <a:noFill/>
            <a:ln w="138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33" name="Google Shape;1733;p68"/>
            <p:cNvSpPr/>
            <p:nvPr/>
          </p:nvSpPr>
          <p:spPr>
            <a:xfrm>
              <a:off x="5523148" y="1528267"/>
              <a:ext cx="958751" cy="448638"/>
            </a:xfrm>
            <a:custGeom>
              <a:avLst/>
              <a:gdLst/>
              <a:ahLst/>
              <a:cxnLst/>
              <a:rect l="l" t="t" r="r" b="b"/>
              <a:pathLst>
                <a:path w="958751" h="448638" extrusionOk="0">
                  <a:moveTo>
                    <a:pt x="0" y="173058"/>
                  </a:moveTo>
                  <a:lnTo>
                    <a:pt x="236590" y="0"/>
                  </a:lnTo>
                  <a:lnTo>
                    <a:pt x="958751" y="121528"/>
                  </a:lnTo>
                  <a:lnTo>
                    <a:pt x="850792" y="448638"/>
                  </a:lnTo>
                </a:path>
              </a:pathLst>
            </a:custGeom>
            <a:noFill/>
            <a:ln w="138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34" name="Google Shape;1734;p68"/>
            <p:cNvSpPr/>
            <p:nvPr/>
          </p:nvSpPr>
          <p:spPr>
            <a:xfrm>
              <a:off x="6949641" y="1703628"/>
              <a:ext cx="91696" cy="454075"/>
            </a:xfrm>
            <a:custGeom>
              <a:avLst/>
              <a:gdLst/>
              <a:ahLst/>
              <a:cxnLst/>
              <a:rect l="l" t="t" r="r" b="b"/>
              <a:pathLst>
                <a:path w="91696" h="454075" extrusionOk="0">
                  <a:moveTo>
                    <a:pt x="91697" y="0"/>
                  </a:moveTo>
                  <a:lnTo>
                    <a:pt x="0" y="454076"/>
                  </a:lnTo>
                </a:path>
              </a:pathLst>
            </a:custGeom>
            <a:noFill/>
            <a:ln w="138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35" name="Google Shape;1735;p68"/>
            <p:cNvSpPr/>
            <p:nvPr/>
          </p:nvSpPr>
          <p:spPr>
            <a:xfrm>
              <a:off x="5759738" y="1238629"/>
              <a:ext cx="722161" cy="411166"/>
            </a:xfrm>
            <a:custGeom>
              <a:avLst/>
              <a:gdLst/>
              <a:ahLst/>
              <a:cxnLst/>
              <a:rect l="l" t="t" r="r" b="b"/>
              <a:pathLst>
                <a:path w="722161" h="411166" extrusionOk="0">
                  <a:moveTo>
                    <a:pt x="64119" y="0"/>
                  </a:moveTo>
                  <a:lnTo>
                    <a:pt x="0" y="289639"/>
                  </a:lnTo>
                  <a:lnTo>
                    <a:pt x="374331" y="125838"/>
                  </a:lnTo>
                  <a:lnTo>
                    <a:pt x="722162" y="411166"/>
                  </a:lnTo>
                </a:path>
              </a:pathLst>
            </a:custGeom>
            <a:noFill/>
            <a:ln w="138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36" name="Google Shape;1736;p68"/>
            <p:cNvSpPr/>
            <p:nvPr/>
          </p:nvSpPr>
          <p:spPr>
            <a:xfrm>
              <a:off x="6753903" y="1105884"/>
              <a:ext cx="1199651" cy="597743"/>
            </a:xfrm>
            <a:custGeom>
              <a:avLst/>
              <a:gdLst/>
              <a:ahLst/>
              <a:cxnLst/>
              <a:rect l="l" t="t" r="r" b="b"/>
              <a:pathLst>
                <a:path w="1199651" h="597743" extrusionOk="0">
                  <a:moveTo>
                    <a:pt x="316825" y="0"/>
                  </a:moveTo>
                  <a:lnTo>
                    <a:pt x="1076311" y="416554"/>
                  </a:lnTo>
                  <a:lnTo>
                    <a:pt x="0" y="230809"/>
                  </a:lnTo>
                  <a:lnTo>
                    <a:pt x="832374" y="597744"/>
                  </a:lnTo>
                  <a:lnTo>
                    <a:pt x="1199651" y="454467"/>
                  </a:lnTo>
                </a:path>
              </a:pathLst>
            </a:custGeom>
            <a:noFill/>
            <a:ln w="138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37" name="Google Shape;1737;p68"/>
            <p:cNvSpPr/>
            <p:nvPr/>
          </p:nvSpPr>
          <p:spPr>
            <a:xfrm>
              <a:off x="7696147" y="1522438"/>
              <a:ext cx="134067" cy="288266"/>
            </a:xfrm>
            <a:custGeom>
              <a:avLst/>
              <a:gdLst/>
              <a:ahLst/>
              <a:cxnLst/>
              <a:rect l="l" t="t" r="r" b="b"/>
              <a:pathLst>
                <a:path w="134067" h="288266" extrusionOk="0">
                  <a:moveTo>
                    <a:pt x="134068" y="0"/>
                  </a:moveTo>
                  <a:lnTo>
                    <a:pt x="0" y="288267"/>
                  </a:lnTo>
                </a:path>
              </a:pathLst>
            </a:custGeom>
            <a:noFill/>
            <a:ln w="138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38" name="Google Shape;1738;p68"/>
            <p:cNvSpPr/>
            <p:nvPr/>
          </p:nvSpPr>
          <p:spPr>
            <a:xfrm>
              <a:off x="7060539" y="1977445"/>
              <a:ext cx="495662" cy="183442"/>
            </a:xfrm>
            <a:custGeom>
              <a:avLst/>
              <a:gdLst/>
              <a:ahLst/>
              <a:cxnLst/>
              <a:rect l="l" t="t" r="r" b="b"/>
              <a:pathLst>
                <a:path w="495662" h="183442" extrusionOk="0">
                  <a:moveTo>
                    <a:pt x="495663" y="0"/>
                  </a:moveTo>
                  <a:lnTo>
                    <a:pt x="390446" y="32623"/>
                  </a:lnTo>
                  <a:lnTo>
                    <a:pt x="0" y="103404"/>
                  </a:lnTo>
                  <a:lnTo>
                    <a:pt x="345528" y="183443"/>
                  </a:lnTo>
                </a:path>
              </a:pathLst>
            </a:custGeom>
            <a:noFill/>
            <a:ln w="138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39" name="Google Shape;1739;p68"/>
            <p:cNvSpPr/>
            <p:nvPr/>
          </p:nvSpPr>
          <p:spPr>
            <a:xfrm>
              <a:off x="5759738" y="1528267"/>
              <a:ext cx="614202" cy="448638"/>
            </a:xfrm>
            <a:custGeom>
              <a:avLst/>
              <a:gdLst/>
              <a:ahLst/>
              <a:cxnLst/>
              <a:rect l="l" t="t" r="r" b="b"/>
              <a:pathLst>
                <a:path w="614202" h="448638" extrusionOk="0">
                  <a:moveTo>
                    <a:pt x="0" y="0"/>
                  </a:moveTo>
                  <a:lnTo>
                    <a:pt x="614202" y="448638"/>
                  </a:lnTo>
                </a:path>
              </a:pathLst>
            </a:custGeom>
            <a:noFill/>
            <a:ln w="138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40" name="Google Shape;1740;p68"/>
            <p:cNvSpPr/>
            <p:nvPr/>
          </p:nvSpPr>
          <p:spPr>
            <a:xfrm>
              <a:off x="7391373" y="2732229"/>
              <a:ext cx="733525" cy="266420"/>
            </a:xfrm>
            <a:custGeom>
              <a:avLst/>
              <a:gdLst/>
              <a:ahLst/>
              <a:cxnLst/>
              <a:rect l="l" t="t" r="r" b="b"/>
              <a:pathLst>
                <a:path w="733525" h="266420" extrusionOk="0">
                  <a:moveTo>
                    <a:pt x="0" y="138182"/>
                  </a:moveTo>
                  <a:lnTo>
                    <a:pt x="337103" y="259857"/>
                  </a:lnTo>
                  <a:lnTo>
                    <a:pt x="206661" y="0"/>
                  </a:lnTo>
                  <a:lnTo>
                    <a:pt x="733526" y="154983"/>
                  </a:lnTo>
                  <a:lnTo>
                    <a:pt x="354443" y="266420"/>
                  </a:lnTo>
                </a:path>
              </a:pathLst>
            </a:custGeom>
            <a:noFill/>
            <a:ln w="138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41" name="Google Shape;1741;p68"/>
            <p:cNvSpPr/>
            <p:nvPr/>
          </p:nvSpPr>
          <p:spPr>
            <a:xfrm>
              <a:off x="7041338" y="1703628"/>
              <a:ext cx="544939" cy="306439"/>
            </a:xfrm>
            <a:custGeom>
              <a:avLst/>
              <a:gdLst/>
              <a:ahLst/>
              <a:cxnLst/>
              <a:rect l="l" t="t" r="r" b="b"/>
              <a:pathLst>
                <a:path w="544939" h="306439" extrusionOk="0">
                  <a:moveTo>
                    <a:pt x="409647" y="306440"/>
                  </a:moveTo>
                  <a:lnTo>
                    <a:pt x="0" y="0"/>
                  </a:lnTo>
                  <a:lnTo>
                    <a:pt x="544940" y="0"/>
                  </a:lnTo>
                  <a:lnTo>
                    <a:pt x="409647" y="306440"/>
                  </a:lnTo>
                  <a:close/>
                </a:path>
              </a:pathLst>
            </a:custGeom>
            <a:noFill/>
            <a:ln w="138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42" name="Google Shape;1742;p68"/>
            <p:cNvSpPr/>
            <p:nvPr/>
          </p:nvSpPr>
          <p:spPr>
            <a:xfrm>
              <a:off x="6481899" y="1649795"/>
              <a:ext cx="578640" cy="507908"/>
            </a:xfrm>
            <a:custGeom>
              <a:avLst/>
              <a:gdLst/>
              <a:ahLst/>
              <a:cxnLst/>
              <a:rect l="l" t="t" r="r" b="b"/>
              <a:pathLst>
                <a:path w="578640" h="507908" extrusionOk="0">
                  <a:moveTo>
                    <a:pt x="140190" y="336809"/>
                  </a:moveTo>
                  <a:lnTo>
                    <a:pt x="559439" y="53833"/>
                  </a:lnTo>
                  <a:lnTo>
                    <a:pt x="578640" y="431053"/>
                  </a:lnTo>
                  <a:lnTo>
                    <a:pt x="467742" y="507908"/>
                  </a:lnTo>
                  <a:lnTo>
                    <a:pt x="129414" y="319518"/>
                  </a:lnTo>
                  <a:lnTo>
                    <a:pt x="0" y="0"/>
                  </a:lnTo>
                  <a:lnTo>
                    <a:pt x="573595" y="51530"/>
                  </a:lnTo>
                </a:path>
              </a:pathLst>
            </a:custGeom>
            <a:noFill/>
            <a:ln w="138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43" name="Google Shape;1743;p68"/>
            <p:cNvSpPr/>
            <p:nvPr/>
          </p:nvSpPr>
          <p:spPr>
            <a:xfrm>
              <a:off x="6481899" y="1277767"/>
              <a:ext cx="559438" cy="425861"/>
            </a:xfrm>
            <a:custGeom>
              <a:avLst/>
              <a:gdLst/>
              <a:ahLst/>
              <a:cxnLst/>
              <a:rect l="l" t="t" r="r" b="b"/>
              <a:pathLst>
                <a:path w="559438" h="425861" extrusionOk="0">
                  <a:moveTo>
                    <a:pt x="69605" y="0"/>
                  </a:moveTo>
                  <a:lnTo>
                    <a:pt x="0" y="372028"/>
                  </a:lnTo>
                  <a:lnTo>
                    <a:pt x="272004" y="58927"/>
                  </a:lnTo>
                  <a:lnTo>
                    <a:pt x="559439" y="425861"/>
                  </a:lnTo>
                </a:path>
              </a:pathLst>
            </a:custGeom>
            <a:noFill/>
            <a:ln w="138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44" name="Google Shape;1744;p68"/>
            <p:cNvSpPr/>
            <p:nvPr/>
          </p:nvSpPr>
          <p:spPr>
            <a:xfrm>
              <a:off x="8208023" y="1336400"/>
              <a:ext cx="287385" cy="71025"/>
            </a:xfrm>
            <a:custGeom>
              <a:avLst/>
              <a:gdLst/>
              <a:ahLst/>
              <a:cxnLst/>
              <a:rect l="l" t="t" r="r" b="b"/>
              <a:pathLst>
                <a:path w="287385" h="71025" extrusionOk="0">
                  <a:moveTo>
                    <a:pt x="0" y="71026"/>
                  </a:moveTo>
                  <a:lnTo>
                    <a:pt x="287385" y="0"/>
                  </a:lnTo>
                </a:path>
              </a:pathLst>
            </a:custGeom>
            <a:noFill/>
            <a:ln w="138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45" name="Google Shape;1745;p68"/>
            <p:cNvSpPr/>
            <p:nvPr/>
          </p:nvSpPr>
          <p:spPr>
            <a:xfrm>
              <a:off x="5759738" y="1795521"/>
              <a:ext cx="403475" cy="245749"/>
            </a:xfrm>
            <a:custGeom>
              <a:avLst/>
              <a:gdLst/>
              <a:ahLst/>
              <a:cxnLst/>
              <a:rect l="l" t="t" r="r" b="b"/>
              <a:pathLst>
                <a:path w="403475" h="245749" extrusionOk="0">
                  <a:moveTo>
                    <a:pt x="0" y="245749"/>
                  </a:moveTo>
                  <a:lnTo>
                    <a:pt x="403476" y="243055"/>
                  </a:lnTo>
                  <a:lnTo>
                    <a:pt x="54225" y="0"/>
                  </a:lnTo>
                  <a:lnTo>
                    <a:pt x="0" y="245749"/>
                  </a:lnTo>
                  <a:close/>
                </a:path>
              </a:pathLst>
            </a:custGeom>
            <a:noFill/>
            <a:ln w="138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46" name="Google Shape;1746;p68"/>
            <p:cNvSpPr/>
            <p:nvPr/>
          </p:nvSpPr>
          <p:spPr>
            <a:xfrm>
              <a:off x="5452024" y="1795521"/>
              <a:ext cx="361937" cy="65490"/>
            </a:xfrm>
            <a:custGeom>
              <a:avLst/>
              <a:gdLst/>
              <a:ahLst/>
              <a:cxnLst/>
              <a:rect l="l" t="t" r="r" b="b"/>
              <a:pathLst>
                <a:path w="361937" h="65490" extrusionOk="0">
                  <a:moveTo>
                    <a:pt x="0" y="65491"/>
                  </a:moveTo>
                  <a:lnTo>
                    <a:pt x="361938" y="0"/>
                  </a:lnTo>
                </a:path>
              </a:pathLst>
            </a:custGeom>
            <a:noFill/>
            <a:ln w="138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47" name="Google Shape;1747;p68"/>
            <p:cNvSpPr/>
            <p:nvPr/>
          </p:nvSpPr>
          <p:spPr>
            <a:xfrm>
              <a:off x="3579097" y="2348738"/>
              <a:ext cx="354002" cy="148909"/>
            </a:xfrm>
            <a:custGeom>
              <a:avLst/>
              <a:gdLst/>
              <a:ahLst/>
              <a:cxnLst/>
              <a:rect l="l" t="t" r="r" b="b"/>
              <a:pathLst>
                <a:path w="354002" h="148909" extrusionOk="0">
                  <a:moveTo>
                    <a:pt x="0" y="0"/>
                  </a:moveTo>
                  <a:lnTo>
                    <a:pt x="354003" y="148909"/>
                  </a:lnTo>
                </a:path>
              </a:pathLst>
            </a:custGeom>
            <a:noFill/>
            <a:ln w="138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48" name="Google Shape;1748;p68"/>
            <p:cNvSpPr/>
            <p:nvPr/>
          </p:nvSpPr>
          <p:spPr>
            <a:xfrm>
              <a:off x="3579097" y="2348738"/>
              <a:ext cx="354002" cy="148909"/>
            </a:xfrm>
            <a:custGeom>
              <a:avLst/>
              <a:gdLst/>
              <a:ahLst/>
              <a:cxnLst/>
              <a:rect l="l" t="t" r="r" b="b"/>
              <a:pathLst>
                <a:path w="354002" h="148909" extrusionOk="0">
                  <a:moveTo>
                    <a:pt x="0" y="0"/>
                  </a:moveTo>
                  <a:lnTo>
                    <a:pt x="48542" y="148909"/>
                  </a:lnTo>
                  <a:lnTo>
                    <a:pt x="354003" y="148909"/>
                  </a:lnTo>
                </a:path>
              </a:pathLst>
            </a:custGeom>
            <a:noFill/>
            <a:ln w="138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49" name="Google Shape;1749;p68"/>
            <p:cNvSpPr/>
            <p:nvPr/>
          </p:nvSpPr>
          <p:spPr>
            <a:xfrm>
              <a:off x="3627639" y="2497648"/>
              <a:ext cx="603719" cy="357333"/>
            </a:xfrm>
            <a:custGeom>
              <a:avLst/>
              <a:gdLst/>
              <a:ahLst/>
              <a:cxnLst/>
              <a:rect l="l" t="t" r="r" b="b"/>
              <a:pathLst>
                <a:path w="603719" h="357333" extrusionOk="0">
                  <a:moveTo>
                    <a:pt x="305460" y="0"/>
                  </a:moveTo>
                  <a:lnTo>
                    <a:pt x="420767" y="166984"/>
                  </a:lnTo>
                  <a:lnTo>
                    <a:pt x="603720" y="357334"/>
                  </a:lnTo>
                  <a:lnTo>
                    <a:pt x="340532" y="251089"/>
                  </a:lnTo>
                  <a:lnTo>
                    <a:pt x="0" y="0"/>
                  </a:lnTo>
                </a:path>
              </a:pathLst>
            </a:custGeom>
            <a:noFill/>
            <a:ln w="138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50" name="Google Shape;1750;p68"/>
            <p:cNvSpPr/>
            <p:nvPr/>
          </p:nvSpPr>
          <p:spPr>
            <a:xfrm>
              <a:off x="3627639" y="2497648"/>
              <a:ext cx="420766" cy="251088"/>
            </a:xfrm>
            <a:custGeom>
              <a:avLst/>
              <a:gdLst/>
              <a:ahLst/>
              <a:cxnLst/>
              <a:rect l="l" t="t" r="r" b="b"/>
              <a:pathLst>
                <a:path w="420766" h="251088" extrusionOk="0">
                  <a:moveTo>
                    <a:pt x="420767" y="166984"/>
                  </a:moveTo>
                  <a:lnTo>
                    <a:pt x="340532" y="251089"/>
                  </a:lnTo>
                  <a:lnTo>
                    <a:pt x="0" y="0"/>
                  </a:lnTo>
                  <a:lnTo>
                    <a:pt x="305460" y="0"/>
                  </a:lnTo>
                </a:path>
              </a:pathLst>
            </a:custGeom>
            <a:noFill/>
            <a:ln w="138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51" name="Google Shape;1751;p68"/>
            <p:cNvSpPr/>
            <p:nvPr/>
          </p:nvSpPr>
          <p:spPr>
            <a:xfrm>
              <a:off x="2748339" y="1165889"/>
              <a:ext cx="1831144" cy="1331759"/>
            </a:xfrm>
            <a:custGeom>
              <a:avLst/>
              <a:gdLst/>
              <a:ahLst/>
              <a:cxnLst/>
              <a:rect l="l" t="t" r="r" b="b"/>
              <a:pathLst>
                <a:path w="1831144" h="1331759" extrusionOk="0">
                  <a:moveTo>
                    <a:pt x="1831145" y="1064800"/>
                  </a:moveTo>
                  <a:lnTo>
                    <a:pt x="1424387" y="1264113"/>
                  </a:lnTo>
                  <a:lnTo>
                    <a:pt x="1552380" y="771635"/>
                  </a:lnTo>
                  <a:lnTo>
                    <a:pt x="1288360" y="1103644"/>
                  </a:lnTo>
                  <a:lnTo>
                    <a:pt x="1184760" y="1331759"/>
                  </a:lnTo>
                  <a:lnTo>
                    <a:pt x="879300" y="771635"/>
                  </a:lnTo>
                  <a:lnTo>
                    <a:pt x="1219832" y="273866"/>
                  </a:lnTo>
                  <a:lnTo>
                    <a:pt x="687873" y="480037"/>
                  </a:lnTo>
                  <a:lnTo>
                    <a:pt x="696053" y="0"/>
                  </a:lnTo>
                  <a:lnTo>
                    <a:pt x="438646" y="281948"/>
                  </a:lnTo>
                  <a:lnTo>
                    <a:pt x="0" y="77981"/>
                  </a:lnTo>
                </a:path>
              </a:pathLst>
            </a:custGeom>
            <a:noFill/>
            <a:ln w="138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52" name="Google Shape;1752;p68"/>
            <p:cNvSpPr/>
            <p:nvPr/>
          </p:nvSpPr>
          <p:spPr>
            <a:xfrm>
              <a:off x="4300719" y="1937523"/>
              <a:ext cx="278764" cy="293165"/>
            </a:xfrm>
            <a:custGeom>
              <a:avLst/>
              <a:gdLst/>
              <a:ahLst/>
              <a:cxnLst/>
              <a:rect l="l" t="t" r="r" b="b"/>
              <a:pathLst>
                <a:path w="278764" h="293165" extrusionOk="0">
                  <a:moveTo>
                    <a:pt x="278764" y="293165"/>
                  </a:moveTo>
                  <a:lnTo>
                    <a:pt x="0" y="0"/>
                  </a:lnTo>
                </a:path>
              </a:pathLst>
            </a:custGeom>
            <a:noFill/>
            <a:ln w="138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53" name="Google Shape;1753;p68"/>
            <p:cNvSpPr/>
            <p:nvPr/>
          </p:nvSpPr>
          <p:spPr>
            <a:xfrm>
              <a:off x="3579097" y="1937523"/>
              <a:ext cx="48542" cy="411215"/>
            </a:xfrm>
            <a:custGeom>
              <a:avLst/>
              <a:gdLst/>
              <a:ahLst/>
              <a:cxnLst/>
              <a:rect l="l" t="t" r="r" b="b"/>
              <a:pathLst>
                <a:path w="48542" h="411215" extrusionOk="0">
                  <a:moveTo>
                    <a:pt x="48542" y="0"/>
                  </a:moveTo>
                  <a:lnTo>
                    <a:pt x="0" y="411215"/>
                  </a:lnTo>
                  <a:lnTo>
                    <a:pt x="48542" y="0"/>
                  </a:lnTo>
                </a:path>
              </a:pathLst>
            </a:custGeom>
            <a:noFill/>
            <a:ln w="138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54" name="Google Shape;1754;p68"/>
            <p:cNvSpPr/>
            <p:nvPr/>
          </p:nvSpPr>
          <p:spPr>
            <a:xfrm>
              <a:off x="3627639" y="1937523"/>
              <a:ext cx="409059" cy="332009"/>
            </a:xfrm>
            <a:custGeom>
              <a:avLst/>
              <a:gdLst/>
              <a:ahLst/>
              <a:cxnLst/>
              <a:rect l="l" t="t" r="r" b="b"/>
              <a:pathLst>
                <a:path w="409059" h="332009" extrusionOk="0">
                  <a:moveTo>
                    <a:pt x="409060" y="332009"/>
                  </a:moveTo>
                  <a:lnTo>
                    <a:pt x="0" y="0"/>
                  </a:lnTo>
                </a:path>
              </a:pathLst>
            </a:custGeom>
            <a:noFill/>
            <a:ln w="138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55" name="Google Shape;1755;p68"/>
            <p:cNvSpPr/>
            <p:nvPr/>
          </p:nvSpPr>
          <p:spPr>
            <a:xfrm>
              <a:off x="4300719" y="1627851"/>
              <a:ext cx="362770" cy="602837"/>
            </a:xfrm>
            <a:custGeom>
              <a:avLst/>
              <a:gdLst/>
              <a:ahLst/>
              <a:cxnLst/>
              <a:rect l="l" t="t" r="r" b="b"/>
              <a:pathLst>
                <a:path w="362770" h="602837" extrusionOk="0">
                  <a:moveTo>
                    <a:pt x="362771" y="0"/>
                  </a:moveTo>
                  <a:lnTo>
                    <a:pt x="278764" y="602838"/>
                  </a:lnTo>
                  <a:lnTo>
                    <a:pt x="0" y="309673"/>
                  </a:lnTo>
                </a:path>
              </a:pathLst>
            </a:custGeom>
            <a:noFill/>
            <a:ln w="138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56" name="Google Shape;1756;p68"/>
            <p:cNvSpPr/>
            <p:nvPr/>
          </p:nvSpPr>
          <p:spPr>
            <a:xfrm>
              <a:off x="4616025" y="1627851"/>
              <a:ext cx="47464" cy="340875"/>
            </a:xfrm>
            <a:custGeom>
              <a:avLst/>
              <a:gdLst/>
              <a:ahLst/>
              <a:cxnLst/>
              <a:rect l="l" t="t" r="r" b="b"/>
              <a:pathLst>
                <a:path w="47464" h="340875" extrusionOk="0">
                  <a:moveTo>
                    <a:pt x="0" y="340875"/>
                  </a:moveTo>
                  <a:lnTo>
                    <a:pt x="47465" y="0"/>
                  </a:lnTo>
                </a:path>
              </a:pathLst>
            </a:custGeom>
            <a:noFill/>
            <a:ln w="138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57" name="Google Shape;1757;p68"/>
            <p:cNvSpPr/>
            <p:nvPr/>
          </p:nvSpPr>
          <p:spPr>
            <a:xfrm>
              <a:off x="4616025" y="1627851"/>
              <a:ext cx="358215" cy="340875"/>
            </a:xfrm>
            <a:custGeom>
              <a:avLst/>
              <a:gdLst/>
              <a:ahLst/>
              <a:cxnLst/>
              <a:rect l="l" t="t" r="r" b="b"/>
              <a:pathLst>
                <a:path w="358215" h="340875" extrusionOk="0">
                  <a:moveTo>
                    <a:pt x="0" y="340875"/>
                  </a:moveTo>
                  <a:lnTo>
                    <a:pt x="358215" y="167670"/>
                  </a:lnTo>
                  <a:lnTo>
                    <a:pt x="47465" y="0"/>
                  </a:lnTo>
                </a:path>
              </a:pathLst>
            </a:custGeom>
            <a:noFill/>
            <a:ln w="138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58" name="Google Shape;1758;p68"/>
            <p:cNvSpPr/>
            <p:nvPr/>
          </p:nvSpPr>
          <p:spPr>
            <a:xfrm>
              <a:off x="4300719" y="1937523"/>
              <a:ext cx="315305" cy="31202"/>
            </a:xfrm>
            <a:custGeom>
              <a:avLst/>
              <a:gdLst/>
              <a:ahLst/>
              <a:cxnLst/>
              <a:rect l="l" t="t" r="r" b="b"/>
              <a:pathLst>
                <a:path w="315305" h="31202" extrusionOk="0">
                  <a:moveTo>
                    <a:pt x="0" y="0"/>
                  </a:moveTo>
                  <a:lnTo>
                    <a:pt x="315306" y="31202"/>
                  </a:lnTo>
                </a:path>
              </a:pathLst>
            </a:custGeom>
            <a:noFill/>
            <a:ln w="138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59" name="Google Shape;1759;p68"/>
            <p:cNvSpPr/>
            <p:nvPr/>
          </p:nvSpPr>
          <p:spPr>
            <a:xfrm>
              <a:off x="6840308" y="2246693"/>
              <a:ext cx="43200" cy="43200"/>
            </a:xfrm>
            <a:prstGeom prst="ellipse">
              <a:avLst/>
            </a:prstGeom>
            <a:solidFill>
              <a:srgbClr val="F198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60" name="Google Shape;1760;p68"/>
            <p:cNvSpPr/>
            <p:nvPr/>
          </p:nvSpPr>
          <p:spPr>
            <a:xfrm>
              <a:off x="3934341" y="1828843"/>
              <a:ext cx="43200" cy="43200"/>
            </a:xfrm>
            <a:prstGeom prst="ellipse">
              <a:avLst/>
            </a:prstGeom>
            <a:solidFill>
              <a:srgbClr val="F198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61" name="Google Shape;1761;p68"/>
            <p:cNvSpPr/>
            <p:nvPr/>
          </p:nvSpPr>
          <p:spPr>
            <a:xfrm>
              <a:off x="4516122" y="2896305"/>
              <a:ext cx="49200" cy="49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62" name="Google Shape;1762;p68"/>
            <p:cNvSpPr/>
            <p:nvPr/>
          </p:nvSpPr>
          <p:spPr>
            <a:xfrm>
              <a:off x="4757720" y="3065778"/>
              <a:ext cx="43200" cy="43200"/>
            </a:xfrm>
            <a:prstGeom prst="ellipse">
              <a:avLst/>
            </a:prstGeom>
            <a:solidFill>
              <a:srgbClr val="F198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63" name="Google Shape;1763;p68"/>
            <p:cNvSpPr/>
            <p:nvPr/>
          </p:nvSpPr>
          <p:spPr>
            <a:xfrm>
              <a:off x="5539756" y="1616451"/>
              <a:ext cx="43200" cy="43200"/>
            </a:xfrm>
            <a:prstGeom prst="ellipse">
              <a:avLst/>
            </a:prstGeom>
            <a:solidFill>
              <a:srgbClr val="F198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64" name="Google Shape;1764;p68"/>
            <p:cNvSpPr/>
            <p:nvPr/>
          </p:nvSpPr>
          <p:spPr>
            <a:xfrm>
              <a:off x="7410653" y="1804252"/>
              <a:ext cx="43200" cy="43200"/>
            </a:xfrm>
            <a:prstGeom prst="ellipse">
              <a:avLst/>
            </a:prstGeom>
            <a:solidFill>
              <a:srgbClr val="F198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65" name="Google Shape;1765;p68"/>
            <p:cNvSpPr txBox="1"/>
            <p:nvPr/>
          </p:nvSpPr>
          <p:spPr>
            <a:xfrm>
              <a:off x="7120357" y="2058718"/>
              <a:ext cx="1726200" cy="45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r>
                <a:rPr lang="en-GB" sz="1600" b="1">
                  <a:solidFill>
                    <a:schemeClr val="lt1"/>
                  </a:solidFill>
                  <a:latin typeface="Roboto Condensed" panose="02000000000000000000"/>
                  <a:ea typeface="Roboto Condensed" panose="02000000000000000000"/>
                  <a:cs typeface="Roboto Condensed" panose="02000000000000000000"/>
                  <a:sym typeface="Roboto Condensed" panose="02000000000000000000"/>
                </a:rPr>
                <a:t>上海</a:t>
              </a:r>
              <a:endParaRPr sz="1600" b="1" i="0" u="none" strike="noStrike" cap="none">
                <a:solidFill>
                  <a:schemeClr val="lt1"/>
                </a:solidFill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endParaRPr>
            </a:p>
          </p:txBody>
        </p:sp>
        <p:sp>
          <p:nvSpPr>
            <p:cNvPr id="1766" name="Google Shape;1766;p68"/>
            <p:cNvSpPr/>
            <p:nvPr/>
          </p:nvSpPr>
          <p:spPr>
            <a:xfrm>
              <a:off x="3759948" y="2529505"/>
              <a:ext cx="43200" cy="43200"/>
            </a:xfrm>
            <a:prstGeom prst="ellipse">
              <a:avLst/>
            </a:prstGeom>
            <a:solidFill>
              <a:srgbClr val="F198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67" name="Google Shape;1767;p68"/>
            <p:cNvSpPr txBox="1"/>
            <p:nvPr/>
          </p:nvSpPr>
          <p:spPr>
            <a:xfrm>
              <a:off x="3555839" y="577779"/>
              <a:ext cx="11346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r>
                <a:rPr lang="en-GB" sz="1600" b="1">
                  <a:solidFill>
                    <a:schemeClr val="lt1"/>
                  </a:solidFill>
                  <a:latin typeface="Roboto Condensed" panose="02000000000000000000"/>
                  <a:ea typeface="Roboto Condensed" panose="02000000000000000000"/>
                  <a:cs typeface="Roboto Condensed" panose="02000000000000000000"/>
                  <a:sym typeface="Roboto Condensed" panose="02000000000000000000"/>
                </a:rPr>
                <a:t>蒙特利尔</a:t>
              </a:r>
              <a:r>
                <a:rPr lang="en-GB" sz="1600" b="1" i="0" u="none" strike="noStrike" cap="none">
                  <a:solidFill>
                    <a:schemeClr val="lt1"/>
                  </a:solidFill>
                  <a:latin typeface="Roboto Condensed" panose="02000000000000000000"/>
                  <a:ea typeface="Roboto Condensed" panose="02000000000000000000"/>
                  <a:cs typeface="Roboto Condensed" panose="02000000000000000000"/>
                  <a:sym typeface="Roboto Condensed" panose="02000000000000000000"/>
                </a:rPr>
                <a:t> </a:t>
              </a:r>
              <a:endParaRPr sz="1600" b="1" i="0" u="none" strike="noStrike" cap="none">
                <a:solidFill>
                  <a:schemeClr val="lt1"/>
                </a:solidFill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r>
                <a:rPr lang="en-GB" sz="700" b="1">
                  <a:solidFill>
                    <a:schemeClr val="lt1"/>
                  </a:solidFill>
                  <a:latin typeface="Roboto Condensed" panose="02000000000000000000"/>
                  <a:ea typeface="Roboto Condensed" panose="02000000000000000000"/>
                  <a:cs typeface="Roboto Condensed" panose="02000000000000000000"/>
                  <a:sym typeface="Roboto Condensed" panose="02000000000000000000"/>
                </a:rPr>
                <a:t>总部</a:t>
              </a:r>
              <a:endParaRPr sz="700" b="1" i="0" u="none" strike="noStrike" cap="none">
                <a:solidFill>
                  <a:schemeClr val="lt1"/>
                </a:solidFill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endParaRPr>
            </a:p>
          </p:txBody>
        </p:sp>
        <p:sp>
          <p:nvSpPr>
            <p:cNvPr id="1768" name="Google Shape;1768;p68"/>
            <p:cNvSpPr txBox="1"/>
            <p:nvPr/>
          </p:nvSpPr>
          <p:spPr>
            <a:xfrm>
              <a:off x="2099212" y="1476063"/>
              <a:ext cx="11346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r>
                <a:rPr lang="en-GB" sz="1600" b="1">
                  <a:solidFill>
                    <a:schemeClr val="lt1"/>
                  </a:solidFill>
                  <a:latin typeface="Roboto Condensed" panose="02000000000000000000"/>
                  <a:ea typeface="Roboto Condensed" panose="02000000000000000000"/>
                  <a:cs typeface="Roboto Condensed" panose="02000000000000000000"/>
                  <a:sym typeface="Roboto Condensed" panose="02000000000000000000"/>
                </a:rPr>
                <a:t>卡尔加里</a:t>
              </a:r>
              <a:endParaRPr sz="700" b="1" i="0" u="none" strike="noStrike" cap="none">
                <a:solidFill>
                  <a:schemeClr val="lt1"/>
                </a:solidFill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endParaRPr>
            </a:p>
          </p:txBody>
        </p:sp>
        <p:sp>
          <p:nvSpPr>
            <p:cNvPr id="1769" name="Google Shape;1769;p68"/>
            <p:cNvSpPr/>
            <p:nvPr/>
          </p:nvSpPr>
          <p:spPr>
            <a:xfrm>
              <a:off x="7983457" y="2979559"/>
              <a:ext cx="43200" cy="43200"/>
            </a:xfrm>
            <a:prstGeom prst="ellipse">
              <a:avLst/>
            </a:prstGeom>
            <a:solidFill>
              <a:srgbClr val="F198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70" name="Google Shape;1770;p68"/>
            <p:cNvSpPr/>
            <p:nvPr/>
          </p:nvSpPr>
          <p:spPr>
            <a:xfrm>
              <a:off x="5888736" y="2859614"/>
              <a:ext cx="43200" cy="43200"/>
            </a:xfrm>
            <a:prstGeom prst="ellipse">
              <a:avLst/>
            </a:prstGeom>
            <a:solidFill>
              <a:srgbClr val="F198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71" name="Google Shape;1771;p68"/>
            <p:cNvSpPr txBox="1"/>
            <p:nvPr/>
          </p:nvSpPr>
          <p:spPr>
            <a:xfrm>
              <a:off x="2559944" y="2140310"/>
              <a:ext cx="11346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r>
                <a:rPr lang="en-GB" sz="1600" b="1">
                  <a:solidFill>
                    <a:schemeClr val="lt1"/>
                  </a:solidFill>
                  <a:latin typeface="Roboto Condensed" panose="02000000000000000000"/>
                  <a:ea typeface="Roboto Condensed" panose="02000000000000000000"/>
                  <a:cs typeface="Roboto Condensed" panose="02000000000000000000"/>
                  <a:sym typeface="Roboto Condensed" panose="02000000000000000000"/>
                </a:rPr>
                <a:t>奥克兰</a:t>
              </a:r>
              <a:endParaRPr sz="700" b="1" i="0" u="none" strike="noStrike" cap="none">
                <a:solidFill>
                  <a:schemeClr val="lt1"/>
                </a:solidFill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endParaRPr>
            </a:p>
          </p:txBody>
        </p:sp>
        <p:cxnSp>
          <p:nvCxnSpPr>
            <p:cNvPr id="1772" name="Google Shape;1772;p68"/>
            <p:cNvCxnSpPr>
              <a:stCxn id="1715" idx="4"/>
              <a:endCxn id="1715" idx="6"/>
            </p:cNvCxnSpPr>
            <p:nvPr/>
          </p:nvCxnSpPr>
          <p:spPr>
            <a:xfrm flipH="1">
              <a:off x="4579593" y="1197532"/>
              <a:ext cx="548700" cy="1290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73" name="Google Shape;1773;p68"/>
            <p:cNvCxnSpPr>
              <a:stCxn id="1749" idx="3"/>
              <a:endCxn id="1747" idx="1"/>
            </p:cNvCxnSpPr>
            <p:nvPr/>
          </p:nvCxnSpPr>
          <p:spPr>
            <a:xfrm rot="10800000">
              <a:off x="3933071" y="2497637"/>
              <a:ext cx="35100" cy="25110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  <p:transition advTm="5704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7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2" name="Google Shape;872;p51" descr="Background pattern&#10;&#10;Description automatically generated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 rot="5400000">
            <a:off x="7401" y="-2051"/>
            <a:ext cx="5143500" cy="5147601"/>
          </a:xfrm>
          <a:prstGeom prst="rect">
            <a:avLst/>
          </a:prstGeom>
          <a:noFill/>
          <a:ln>
            <a:noFill/>
          </a:ln>
        </p:spPr>
      </p:pic>
      <p:sp>
        <p:nvSpPr>
          <p:cNvPr id="873" name="Google Shape;873;p51"/>
          <p:cNvSpPr txBox="1"/>
          <p:nvPr/>
        </p:nvSpPr>
        <p:spPr>
          <a:xfrm>
            <a:off x="477520" y="321310"/>
            <a:ext cx="3832225" cy="815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r>
              <a:rPr lang="en-GB" sz="4800" b="1" i="0" u="none" strike="noStrike" cap="none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集成解决方案</a:t>
            </a:r>
            <a:endParaRPr lang="zh-CN" altLang="en-US" sz="4800" b="0" i="0" u="none" strike="noStrike" cap="none">
              <a:solidFill>
                <a:schemeClr val="lt1"/>
              </a:solidFill>
              <a:latin typeface="Roboto" panose="02000000000000000000"/>
              <a:ea typeface="宋体" panose="02010600030101010101" pitchFamily="2" charset="-122"/>
              <a:cs typeface="Roboto" panose="02000000000000000000"/>
              <a:sym typeface="Roboto" panose="02000000000000000000"/>
            </a:endParaRPr>
          </a:p>
        </p:txBody>
      </p:sp>
      <p:sp>
        <p:nvSpPr>
          <p:cNvPr id="874" name="Google Shape;874;p51"/>
          <p:cNvSpPr txBox="1"/>
          <p:nvPr/>
        </p:nvSpPr>
        <p:spPr>
          <a:xfrm>
            <a:off x="5426075" y="649605"/>
            <a:ext cx="2672080" cy="852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zh-CN" sz="1600" b="1" i="0" u="none" strike="noStrike" cap="none">
                <a:solidFill>
                  <a:srgbClr val="2751A3"/>
                </a:solidFill>
                <a:latin typeface="Roboto" panose="02000000000000000000"/>
                <a:ea typeface="宋体" panose="02010600030101010101" pitchFamily="2" charset="-122"/>
                <a:cs typeface="Roboto" panose="02000000000000000000"/>
                <a:sym typeface="Roboto" panose="02000000000000000000"/>
              </a:rPr>
              <a:t>数据库</a:t>
            </a:r>
            <a:endParaRPr lang="zh-CN" sz="1600" b="1" i="0" u="none" strike="noStrike" cap="none">
              <a:solidFill>
                <a:srgbClr val="2751A3"/>
              </a:solidFill>
              <a:latin typeface="Roboto" panose="02000000000000000000"/>
              <a:ea typeface="宋体" panose="02010600030101010101" pitchFamily="2" charset="-122"/>
              <a:cs typeface="Roboto" panose="02000000000000000000"/>
              <a:sym typeface="Roboto" panose="0200000000000000000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zh-CN" altLang="en-GB" sz="1400" b="0" i="0" u="none" strike="noStrike" cap="none">
                <a:solidFill>
                  <a:srgbClr val="757070"/>
                </a:solidFill>
                <a:latin typeface="Roboto" panose="02000000000000000000"/>
                <a:ea typeface="宋体" panose="02010600030101010101" pitchFamily="2" charset="-122"/>
                <a:cs typeface="Roboto" panose="02000000000000000000"/>
                <a:sym typeface="Roboto" panose="02000000000000000000"/>
              </a:rPr>
              <a:t>法律法规数据库，行业清单模板</a:t>
            </a:r>
            <a:endParaRPr lang="zh-CN" altLang="en-GB" sz="1400" b="0" i="0" u="none" strike="noStrike" cap="none">
              <a:solidFill>
                <a:srgbClr val="757070"/>
              </a:solidFill>
              <a:latin typeface="Roboto" panose="02000000000000000000"/>
              <a:ea typeface="宋体" panose="02010600030101010101" pitchFamily="2" charset="-122"/>
              <a:cs typeface="Roboto" panose="02000000000000000000"/>
              <a:sym typeface="Roboto" panose="02000000000000000000"/>
            </a:endParaRPr>
          </a:p>
        </p:txBody>
      </p:sp>
      <p:sp>
        <p:nvSpPr>
          <p:cNvPr id="875" name="Google Shape;875;p51"/>
          <p:cNvSpPr txBox="1"/>
          <p:nvPr/>
        </p:nvSpPr>
        <p:spPr>
          <a:xfrm>
            <a:off x="2080895" y="3561080"/>
            <a:ext cx="2134870" cy="86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zh-CN" altLang="en-GB" sz="1600" b="1" i="0" u="none" strike="noStrike" cap="none">
                <a:solidFill>
                  <a:srgbClr val="2751A3"/>
                </a:solidFill>
                <a:latin typeface="Roboto" panose="02000000000000000000"/>
                <a:ea typeface="宋体" panose="02010600030101010101" pitchFamily="2" charset="-122"/>
                <a:cs typeface="Roboto" panose="02000000000000000000"/>
                <a:sym typeface="Roboto" panose="02000000000000000000"/>
              </a:rPr>
              <a:t>标准</a:t>
            </a:r>
            <a:endParaRPr lang="zh-CN" altLang="en-GB" sz="1600" b="1" i="0" u="none" strike="noStrike" cap="none">
              <a:solidFill>
                <a:srgbClr val="2751A3"/>
              </a:solidFill>
              <a:latin typeface="Roboto" panose="02000000000000000000"/>
              <a:ea typeface="宋体" panose="02010600030101010101" pitchFamily="2" charset="-122"/>
              <a:cs typeface="Roboto" panose="02000000000000000000"/>
              <a:sym typeface="Roboto" panose="0200000000000000000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zh-CN" altLang="en-GB" sz="1400" b="0" i="0" u="none" strike="noStrike" cap="none">
                <a:solidFill>
                  <a:srgbClr val="757070"/>
                </a:solidFill>
                <a:latin typeface="Roboto" panose="02000000000000000000"/>
                <a:ea typeface="宋体" panose="02010600030101010101" pitchFamily="2" charset="-122"/>
                <a:cs typeface="Roboto" panose="02000000000000000000"/>
                <a:sym typeface="Roboto" panose="02000000000000000000"/>
              </a:rPr>
              <a:t>涵盖国内外正版标准</a:t>
            </a:r>
            <a:endParaRPr lang="zh-CN" altLang="en-GB" sz="1400" b="0" i="0" u="none" strike="noStrike" cap="none">
              <a:solidFill>
                <a:srgbClr val="757070"/>
              </a:solidFill>
              <a:latin typeface="Roboto" panose="02000000000000000000"/>
              <a:ea typeface="宋体" panose="02010600030101010101" pitchFamily="2" charset="-122"/>
              <a:cs typeface="Roboto" panose="02000000000000000000"/>
              <a:sym typeface="Roboto" panose="02000000000000000000"/>
            </a:endParaRPr>
          </a:p>
        </p:txBody>
      </p:sp>
      <p:sp>
        <p:nvSpPr>
          <p:cNvPr id="876" name="Google Shape;876;p51"/>
          <p:cNvSpPr txBox="1"/>
          <p:nvPr/>
        </p:nvSpPr>
        <p:spPr>
          <a:xfrm>
            <a:off x="6953885" y="3270250"/>
            <a:ext cx="1911985" cy="1101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r>
              <a:rPr lang="zh-CN" sz="1600" b="1" i="0" u="none" strike="noStrike" cap="none">
                <a:solidFill>
                  <a:srgbClr val="2751A3"/>
                </a:solidFill>
                <a:latin typeface="Roboto" panose="02000000000000000000"/>
                <a:ea typeface="宋体" panose="02010600030101010101" pitchFamily="2" charset="-122"/>
                <a:cs typeface="Roboto" panose="02000000000000000000"/>
                <a:sym typeface="Roboto" panose="02000000000000000000"/>
              </a:rPr>
              <a:t>内部文件</a:t>
            </a:r>
            <a:endParaRPr sz="1600" b="1" i="0" u="none" strike="noStrike" cap="none">
              <a:solidFill>
                <a:srgbClr val="2751A3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zh-CN" altLang="en-GB" sz="1400" b="0" i="0" u="none" strike="noStrike" cap="none">
                <a:solidFill>
                  <a:srgbClr val="757070"/>
                </a:solidFill>
                <a:latin typeface="Roboto" panose="02000000000000000000"/>
                <a:ea typeface="宋体" panose="02010600030101010101" pitchFamily="2" charset="-122"/>
                <a:cs typeface="Roboto" panose="02000000000000000000"/>
                <a:sym typeface="Roboto" panose="02000000000000000000"/>
              </a:rPr>
              <a:t>管理内部要求、程序等文件</a:t>
            </a:r>
            <a:endParaRPr lang="zh-CN" altLang="en-GB" sz="1400" b="0" i="0" u="none" strike="noStrike" cap="none">
              <a:solidFill>
                <a:srgbClr val="757070"/>
              </a:solidFill>
              <a:latin typeface="Roboto" panose="02000000000000000000"/>
              <a:ea typeface="宋体" panose="02010600030101010101" pitchFamily="2" charset="-122"/>
              <a:cs typeface="Roboto" panose="02000000000000000000"/>
              <a:sym typeface="Roboto" panose="02000000000000000000"/>
            </a:endParaRPr>
          </a:p>
        </p:txBody>
      </p:sp>
      <p:cxnSp>
        <p:nvCxnSpPr>
          <p:cNvPr id="877" name="Google Shape;877;p51"/>
          <p:cNvCxnSpPr/>
          <p:nvPr/>
        </p:nvCxnSpPr>
        <p:spPr>
          <a:xfrm>
            <a:off x="435067" y="418291"/>
            <a:ext cx="0" cy="606900"/>
          </a:xfrm>
          <a:prstGeom prst="straightConnector1">
            <a:avLst/>
          </a:prstGeom>
          <a:noFill/>
          <a:ln w="19050" cap="flat" cmpd="sng">
            <a:solidFill>
              <a:srgbClr val="24BE1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78" name="Google Shape;878;p51"/>
          <p:cNvCxnSpPr/>
          <p:nvPr/>
        </p:nvCxnSpPr>
        <p:spPr>
          <a:xfrm>
            <a:off x="5395312" y="739111"/>
            <a:ext cx="0" cy="673200"/>
          </a:xfrm>
          <a:prstGeom prst="straightConnector1">
            <a:avLst/>
          </a:prstGeom>
          <a:noFill/>
          <a:ln w="19050" cap="flat" cmpd="sng">
            <a:solidFill>
              <a:srgbClr val="24BE1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79" name="Google Shape;879;p51"/>
          <p:cNvCxnSpPr/>
          <p:nvPr/>
        </p:nvCxnSpPr>
        <p:spPr>
          <a:xfrm>
            <a:off x="6929472" y="3411191"/>
            <a:ext cx="0" cy="866100"/>
          </a:xfrm>
          <a:prstGeom prst="straightConnector1">
            <a:avLst/>
          </a:prstGeom>
          <a:noFill/>
          <a:ln w="19050" cap="flat" cmpd="sng">
            <a:solidFill>
              <a:srgbClr val="24BE1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80" name="Google Shape;880;p51"/>
          <p:cNvCxnSpPr/>
          <p:nvPr/>
        </p:nvCxnSpPr>
        <p:spPr>
          <a:xfrm>
            <a:off x="2037356" y="3533106"/>
            <a:ext cx="0" cy="894900"/>
          </a:xfrm>
          <a:prstGeom prst="straightConnector1">
            <a:avLst/>
          </a:prstGeom>
          <a:noFill/>
          <a:ln w="19050" cap="flat" cmpd="sng">
            <a:solidFill>
              <a:srgbClr val="24BE1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81" name="Google Shape;881;p51"/>
          <p:cNvSpPr/>
          <p:nvPr/>
        </p:nvSpPr>
        <p:spPr>
          <a:xfrm>
            <a:off x="4259755" y="1958239"/>
            <a:ext cx="2058000" cy="2058000"/>
          </a:xfrm>
          <a:prstGeom prst="ellipse">
            <a:avLst/>
          </a:prstGeom>
          <a:noFill/>
          <a:ln w="73025" cap="flat" cmpd="sng">
            <a:solidFill>
              <a:srgbClr val="BBD6F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82" name="Google Shape;882;p51"/>
          <p:cNvSpPr/>
          <p:nvPr/>
        </p:nvSpPr>
        <p:spPr>
          <a:xfrm>
            <a:off x="4850134" y="1651561"/>
            <a:ext cx="867300" cy="867300"/>
          </a:xfrm>
          <a:prstGeom prst="ellipse">
            <a:avLst/>
          </a:prstGeom>
          <a:solidFill>
            <a:schemeClr val="lt1"/>
          </a:solidFill>
          <a:ln w="50800" cap="flat" cmpd="sng">
            <a:solidFill>
              <a:srgbClr val="1853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83" name="Google Shape;883;p51"/>
          <p:cNvSpPr/>
          <p:nvPr/>
        </p:nvSpPr>
        <p:spPr>
          <a:xfrm>
            <a:off x="3960648" y="2987214"/>
            <a:ext cx="867300" cy="867300"/>
          </a:xfrm>
          <a:prstGeom prst="ellipse">
            <a:avLst/>
          </a:prstGeom>
          <a:solidFill>
            <a:schemeClr val="lt1"/>
          </a:solidFill>
          <a:ln w="50800" cap="flat" cmpd="sng">
            <a:solidFill>
              <a:srgbClr val="1853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84" name="Google Shape;884;p51"/>
          <p:cNvSpPr/>
          <p:nvPr/>
        </p:nvSpPr>
        <p:spPr>
          <a:xfrm>
            <a:off x="5765328" y="2987214"/>
            <a:ext cx="867300" cy="867300"/>
          </a:xfrm>
          <a:prstGeom prst="ellipse">
            <a:avLst/>
          </a:prstGeom>
          <a:solidFill>
            <a:schemeClr val="lt1"/>
          </a:solidFill>
          <a:ln w="50800" cap="flat" cmpd="sng">
            <a:solidFill>
              <a:srgbClr val="1853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885" name="Google Shape;885;p51" descr="C:/Users/cherr/Desktop/registers-icon.pngregisters-icon"/>
          <p:cNvPicPr preferRelativeResize="0"/>
          <p:nvPr/>
        </p:nvPicPr>
        <p:blipFill rotWithShape="1">
          <a:blip r:embed="rId2"/>
          <a:srcRect t="267" b="267"/>
          <a:stretch>
            <a:fillRect/>
          </a:stretch>
        </p:blipFill>
        <p:spPr>
          <a:xfrm>
            <a:off x="4982273" y="1771531"/>
            <a:ext cx="651813" cy="651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7" name="Google Shape;887;p51" descr="C:/Users/cherr/Desktop/industry-standards-1-1.pngindustry-standards-1-1"/>
          <p:cNvPicPr preferRelativeResize="0"/>
          <p:nvPr/>
        </p:nvPicPr>
        <p:blipFill rotWithShape="1">
          <a:blip r:embed="rId3"/>
          <a:srcRect t="23" b="23"/>
          <a:stretch>
            <a:fillRect/>
          </a:stretch>
        </p:blipFill>
        <p:spPr>
          <a:xfrm>
            <a:off x="4068367" y="3075580"/>
            <a:ext cx="651813" cy="651813"/>
          </a:xfrm>
          <a:prstGeom prst="rect">
            <a:avLst/>
          </a:prstGeom>
          <a:noFill/>
          <a:ln>
            <a:noFill/>
          </a:ln>
        </p:spPr>
      </p:pic>
      <p:sp>
        <p:nvSpPr>
          <p:cNvPr id="888" name="Google Shape;888;p51"/>
          <p:cNvSpPr txBox="1"/>
          <p:nvPr/>
        </p:nvSpPr>
        <p:spPr>
          <a:xfrm>
            <a:off x="4340860" y="2795270"/>
            <a:ext cx="1897380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zh-CN" altLang="en-GB" sz="1400" b="1" i="0" u="none" strike="noStrike" cap="none">
                <a:solidFill>
                  <a:srgbClr val="18539B"/>
                </a:solidFill>
                <a:latin typeface="Roboto" panose="02000000000000000000"/>
                <a:ea typeface="宋体" panose="02010600030101010101" pitchFamily="2" charset="-122"/>
                <a:cs typeface="Roboto" panose="02000000000000000000"/>
                <a:sym typeface="Roboto" panose="02000000000000000000"/>
              </a:rPr>
              <a:t>全面合规</a:t>
            </a:r>
            <a:endParaRPr lang="zh-CN" altLang="en-GB" sz="1400" b="1" i="0" u="none" strike="noStrike" cap="none">
              <a:solidFill>
                <a:srgbClr val="18539B"/>
              </a:solidFill>
              <a:latin typeface="Roboto" panose="02000000000000000000"/>
              <a:ea typeface="宋体" panose="02010600030101010101" pitchFamily="2" charset="-122"/>
              <a:cs typeface="Roboto" panose="02000000000000000000"/>
              <a:sym typeface="Roboto" panose="02000000000000000000"/>
            </a:endParaRPr>
          </a:p>
        </p:txBody>
      </p:sp>
      <p:sp>
        <p:nvSpPr>
          <p:cNvPr id="1047" name="Google Shape;1047;p56"/>
          <p:cNvSpPr/>
          <p:nvPr/>
        </p:nvSpPr>
        <p:spPr>
          <a:xfrm>
            <a:off x="4152949" y="1354264"/>
            <a:ext cx="157390" cy="25479"/>
          </a:xfrm>
          <a:custGeom>
            <a:avLst/>
            <a:gdLst/>
            <a:ahLst/>
            <a:cxnLst/>
            <a:rect l="l" t="t" r="r" b="b"/>
            <a:pathLst>
              <a:path w="209854" h="33972" extrusionOk="0">
                <a:moveTo>
                  <a:pt x="0" y="0"/>
                </a:moveTo>
                <a:lnTo>
                  <a:pt x="209854" y="0"/>
                </a:lnTo>
                <a:lnTo>
                  <a:pt x="209854" y="33972"/>
                </a:lnTo>
                <a:lnTo>
                  <a:pt x="0" y="339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48" name="Google Shape;1048;p56"/>
          <p:cNvSpPr/>
          <p:nvPr/>
        </p:nvSpPr>
        <p:spPr>
          <a:xfrm>
            <a:off x="4152949" y="1246917"/>
            <a:ext cx="157390" cy="25479"/>
          </a:xfrm>
          <a:custGeom>
            <a:avLst/>
            <a:gdLst/>
            <a:ahLst/>
            <a:cxnLst/>
            <a:rect l="l" t="t" r="r" b="b"/>
            <a:pathLst>
              <a:path w="209854" h="33972" extrusionOk="0">
                <a:moveTo>
                  <a:pt x="0" y="0"/>
                </a:moveTo>
                <a:lnTo>
                  <a:pt x="209854" y="0"/>
                </a:lnTo>
                <a:lnTo>
                  <a:pt x="209854" y="33973"/>
                </a:lnTo>
                <a:lnTo>
                  <a:pt x="0" y="3397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51" name="Google Shape;1051;p56"/>
          <p:cNvSpPr/>
          <p:nvPr/>
        </p:nvSpPr>
        <p:spPr>
          <a:xfrm>
            <a:off x="4354852" y="1246345"/>
            <a:ext cx="137681" cy="132969"/>
          </a:xfrm>
          <a:custGeom>
            <a:avLst/>
            <a:gdLst/>
            <a:ahLst/>
            <a:cxnLst/>
            <a:rect l="l" t="t" r="r" b="b"/>
            <a:pathLst>
              <a:path w="183574" h="177292" extrusionOk="0">
                <a:moveTo>
                  <a:pt x="0" y="0"/>
                </a:moveTo>
                <a:lnTo>
                  <a:pt x="183575" y="0"/>
                </a:lnTo>
                <a:lnTo>
                  <a:pt x="183575" y="177292"/>
                </a:lnTo>
                <a:lnTo>
                  <a:pt x="0" y="17729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2" name="图片 1" descr="risks-controls-actions-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875" y="3041650"/>
            <a:ext cx="681990" cy="685800"/>
          </a:xfrm>
          <a:prstGeom prst="rect">
            <a:avLst/>
          </a:prstGeom>
        </p:spPr>
      </p:pic>
    </p:spTree>
  </p:cSld>
  <p:clrMapOvr>
    <a:masterClrMapping/>
  </p:clrMapOvr>
  <p:transition advTm="20982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Google Shape;386;p28"/>
          <p:cNvPicPr preferRelativeResize="0"/>
          <p:nvPr/>
        </p:nvPicPr>
        <p:blipFill rotWithShape="1">
          <a:blip r:embed="rId1"/>
          <a:srcRect l="28183" t="-50" r="-136"/>
          <a:stretch>
            <a:fillRect/>
          </a:stretch>
        </p:blipFill>
        <p:spPr>
          <a:xfrm>
            <a:off x="-461119" y="1"/>
            <a:ext cx="6579218" cy="51435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</p:pic>
      <p:sp>
        <p:nvSpPr>
          <p:cNvPr id="387" name="Google Shape;387;p28"/>
          <p:cNvSpPr/>
          <p:nvPr/>
        </p:nvSpPr>
        <p:spPr>
          <a:xfrm>
            <a:off x="4624002" y="1"/>
            <a:ext cx="4519997" cy="5154650"/>
          </a:xfrm>
          <a:custGeom>
            <a:avLst/>
            <a:gdLst/>
            <a:ahLst/>
            <a:cxnLst/>
            <a:rect l="l" t="t" r="r" b="b"/>
            <a:pathLst>
              <a:path w="4519997" h="5154650" extrusionOk="0">
                <a:moveTo>
                  <a:pt x="0" y="11430"/>
                </a:moveTo>
                <a:lnTo>
                  <a:pt x="4519997" y="0"/>
                </a:lnTo>
                <a:lnTo>
                  <a:pt x="4519997" y="5143499"/>
                </a:lnTo>
                <a:lnTo>
                  <a:pt x="1434058" y="5154650"/>
                </a:lnTo>
                <a:lnTo>
                  <a:pt x="0" y="114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88" name="Google Shape;388;p28"/>
          <p:cNvSpPr txBox="1"/>
          <p:nvPr/>
        </p:nvSpPr>
        <p:spPr>
          <a:xfrm>
            <a:off x="869311" y="2357300"/>
            <a:ext cx="23880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 panose="020B0604020202020204"/>
              <a:buNone/>
            </a:pPr>
            <a:r>
              <a:rPr lang="en-GB" sz="4800" b="1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议程</a:t>
            </a:r>
            <a:endParaRPr lang="en-GB" sz="4800" b="1" i="0" u="none" strike="noStrike" cap="none">
              <a:solidFill>
                <a:schemeClr val="lt1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sp>
        <p:nvSpPr>
          <p:cNvPr id="389" name="Google Shape;389;p28"/>
          <p:cNvSpPr txBox="1"/>
          <p:nvPr>
            <p:custDataLst>
              <p:tags r:id="rId2"/>
            </p:custDataLst>
          </p:nvPr>
        </p:nvSpPr>
        <p:spPr>
          <a:xfrm>
            <a:off x="5617066" y="2783469"/>
            <a:ext cx="32910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 panose="020B0604020202020204"/>
              <a:buNone/>
            </a:pPr>
            <a:r>
              <a:rPr lang="zh-CN" sz="1800" b="1" i="0" u="none" strike="noStrike" cap="none">
                <a:solidFill>
                  <a:srgbClr val="24BE1C"/>
                </a:solidFill>
                <a:latin typeface="Roboto" panose="02000000000000000000"/>
                <a:ea typeface="宋体" panose="02010600030101010101" pitchFamily="2" charset="-122"/>
                <a:cs typeface="Roboto" panose="02000000000000000000"/>
                <a:sym typeface="Roboto" panose="02000000000000000000"/>
              </a:rPr>
              <a:t>什么是标准？</a:t>
            </a:r>
            <a:endParaRPr lang="zh-CN" sz="1800" b="1" i="0" u="none" strike="noStrike" cap="none">
              <a:solidFill>
                <a:srgbClr val="24BE1C"/>
              </a:solidFill>
              <a:latin typeface="Roboto" panose="02000000000000000000"/>
              <a:ea typeface="宋体" panose="02010600030101010101" pitchFamily="2" charset="-122"/>
              <a:cs typeface="Roboto" panose="02000000000000000000"/>
              <a:sym typeface="Roboto" panose="02000000000000000000"/>
            </a:endParaRPr>
          </a:p>
        </p:txBody>
      </p:sp>
      <p:sp>
        <p:nvSpPr>
          <p:cNvPr id="390" name="Google Shape;390;p28"/>
          <p:cNvSpPr txBox="1"/>
          <p:nvPr>
            <p:custDataLst>
              <p:tags r:id="rId3"/>
            </p:custDataLst>
          </p:nvPr>
        </p:nvSpPr>
        <p:spPr>
          <a:xfrm>
            <a:off x="5820633" y="3544171"/>
            <a:ext cx="32019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 panose="020B0604020202020204"/>
              <a:buNone/>
            </a:pPr>
            <a:r>
              <a:rPr lang="en-GB" sz="1800">
                <a:solidFill>
                  <a:srgbClr val="2751A3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如何</a:t>
            </a:r>
            <a:r>
              <a:rPr lang="zh-CN" altLang="en-GB" sz="1800">
                <a:solidFill>
                  <a:srgbClr val="2751A3"/>
                </a:solidFill>
                <a:latin typeface="Roboto" panose="02000000000000000000"/>
                <a:ea typeface="宋体" panose="02010600030101010101" pitchFamily="2" charset="-122"/>
                <a:cs typeface="Roboto" panose="02000000000000000000"/>
                <a:sym typeface="Roboto" panose="02000000000000000000"/>
              </a:rPr>
              <a:t>购买</a:t>
            </a:r>
            <a:endParaRPr lang="zh-CN" altLang="en-GB" sz="1800" b="0" i="0" u="none" strike="noStrike" cap="none">
              <a:solidFill>
                <a:srgbClr val="2751A3"/>
              </a:solidFill>
              <a:latin typeface="Roboto" panose="02000000000000000000"/>
              <a:ea typeface="宋体" panose="02010600030101010101" pitchFamily="2" charset="-122"/>
              <a:cs typeface="Roboto" panose="02000000000000000000"/>
              <a:sym typeface="Roboto" panose="02000000000000000000"/>
            </a:endParaRPr>
          </a:p>
        </p:txBody>
      </p:sp>
      <p:sp>
        <p:nvSpPr>
          <p:cNvPr id="391" name="Google Shape;391;p28"/>
          <p:cNvSpPr/>
          <p:nvPr>
            <p:custDataLst>
              <p:tags r:id="rId4"/>
            </p:custDataLst>
          </p:nvPr>
        </p:nvSpPr>
        <p:spPr>
          <a:xfrm>
            <a:off x="4572000" y="2679974"/>
            <a:ext cx="1096992" cy="593619"/>
          </a:xfrm>
          <a:custGeom>
            <a:avLst/>
            <a:gdLst/>
            <a:ahLst/>
            <a:cxnLst/>
            <a:rect l="l" t="t" r="r" b="b"/>
            <a:pathLst>
              <a:path w="1096992" h="593619" extrusionOk="0">
                <a:moveTo>
                  <a:pt x="0" y="0"/>
                </a:moveTo>
                <a:lnTo>
                  <a:pt x="1096992" y="0"/>
                </a:lnTo>
                <a:lnTo>
                  <a:pt x="1096992" y="593619"/>
                </a:lnTo>
                <a:lnTo>
                  <a:pt x="179109" y="593619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92" name="Google Shape;392;p28"/>
          <p:cNvSpPr txBox="1"/>
          <p:nvPr>
            <p:custDataLst>
              <p:tags r:id="rId5"/>
            </p:custDataLst>
          </p:nvPr>
        </p:nvSpPr>
        <p:spPr>
          <a:xfrm>
            <a:off x="4875694" y="2700552"/>
            <a:ext cx="915300" cy="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</a:pPr>
            <a:r>
              <a:rPr lang="en-GB" sz="3000" b="0" i="0" u="none" strike="noStrike" cap="none">
                <a:solidFill>
                  <a:srgbClr val="24BE1C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1</a:t>
            </a:r>
            <a:endParaRPr sz="3000" b="0" i="0" u="none" strike="noStrike" cap="none">
              <a:solidFill>
                <a:srgbClr val="24BE1C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sp>
        <p:nvSpPr>
          <p:cNvPr id="393" name="Google Shape;393;p28"/>
          <p:cNvSpPr txBox="1"/>
          <p:nvPr>
            <p:custDataLst>
              <p:tags r:id="rId6"/>
            </p:custDataLst>
          </p:nvPr>
        </p:nvSpPr>
        <p:spPr>
          <a:xfrm>
            <a:off x="5079261" y="3468069"/>
            <a:ext cx="915300" cy="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</a:pPr>
            <a:r>
              <a:rPr lang="en-GB" sz="3000" b="0" i="0" u="none" strike="noStrike" cap="none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2</a:t>
            </a:r>
            <a:endParaRPr sz="3000" b="0" i="0" u="none" strike="noStrike" cap="none">
              <a:solidFill>
                <a:schemeClr val="lt1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sp>
        <p:nvSpPr>
          <p:cNvPr id="394" name="Google Shape;394;p28"/>
          <p:cNvSpPr txBox="1"/>
          <p:nvPr>
            <p:custDataLst>
              <p:tags r:id="rId7"/>
            </p:custDataLst>
          </p:nvPr>
        </p:nvSpPr>
        <p:spPr>
          <a:xfrm>
            <a:off x="6050467" y="4345197"/>
            <a:ext cx="32019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 panose="020B0604020202020204"/>
              <a:buNone/>
            </a:pPr>
            <a:r>
              <a:rPr lang="zh-CN" sz="1800" b="0" i="0" u="none" strike="noStrike" cap="none">
                <a:solidFill>
                  <a:srgbClr val="2751A3"/>
                </a:solidFill>
                <a:latin typeface="Roboto" panose="02000000000000000000"/>
                <a:ea typeface="宋体" panose="02010600030101010101" pitchFamily="2" charset="-122"/>
                <a:cs typeface="Roboto" panose="02000000000000000000"/>
                <a:sym typeface="Roboto" panose="02000000000000000000"/>
              </a:rPr>
              <a:t>需要考虑的关键因素</a:t>
            </a:r>
            <a:endParaRPr lang="zh-CN" sz="1800" b="0" i="0" u="none" strike="noStrike" cap="none">
              <a:solidFill>
                <a:srgbClr val="2751A3"/>
              </a:solidFill>
              <a:latin typeface="Roboto" panose="02000000000000000000"/>
              <a:ea typeface="宋体" panose="02010600030101010101" pitchFamily="2" charset="-122"/>
              <a:cs typeface="Roboto" panose="02000000000000000000"/>
              <a:sym typeface="Roboto" panose="02000000000000000000"/>
            </a:endParaRPr>
          </a:p>
        </p:txBody>
      </p:sp>
      <p:sp>
        <p:nvSpPr>
          <p:cNvPr id="395" name="Google Shape;395;p28"/>
          <p:cNvSpPr txBox="1"/>
          <p:nvPr>
            <p:custDataLst>
              <p:tags r:id="rId8"/>
            </p:custDataLst>
          </p:nvPr>
        </p:nvSpPr>
        <p:spPr>
          <a:xfrm>
            <a:off x="5370389" y="4273851"/>
            <a:ext cx="915300" cy="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</a:pPr>
            <a:r>
              <a:rPr lang="en-GB" sz="3000" b="0" i="0" u="none" strike="noStrike" cap="none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3</a:t>
            </a:r>
            <a:endParaRPr sz="3000" b="0" i="0" u="none" strike="noStrike" cap="none">
              <a:solidFill>
                <a:schemeClr val="lt1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sp>
        <p:nvSpPr>
          <p:cNvPr id="396" name="Google Shape;396;p28"/>
          <p:cNvSpPr/>
          <p:nvPr/>
        </p:nvSpPr>
        <p:spPr>
          <a:xfrm>
            <a:off x="1032975" y="4378450"/>
            <a:ext cx="2090400" cy="4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397" name="Google Shape;397;p28">
            <a:hlinkClick r:id="rId9"/>
          </p:cNvPr>
          <p:cNvPicPr preferRelativeResize="0"/>
          <p:nvPr/>
        </p:nvPicPr>
        <p:blipFill rotWithShape="1">
          <a:blip r:embed="rId10"/>
          <a:srcRect/>
          <a:stretch>
            <a:fillRect/>
          </a:stretch>
        </p:blipFill>
        <p:spPr>
          <a:xfrm>
            <a:off x="1537213" y="4585865"/>
            <a:ext cx="1052177" cy="350725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28"/>
          <p:cNvSpPr/>
          <p:nvPr/>
        </p:nvSpPr>
        <p:spPr>
          <a:xfrm>
            <a:off x="923769" y="4378550"/>
            <a:ext cx="873900" cy="45600"/>
          </a:xfrm>
          <a:prstGeom prst="rect">
            <a:avLst/>
          </a:prstGeom>
          <a:solidFill>
            <a:srgbClr val="F5B60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p:transition advTm="26644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Google Shape;386;p28"/>
          <p:cNvPicPr preferRelativeResize="0"/>
          <p:nvPr/>
        </p:nvPicPr>
        <p:blipFill rotWithShape="1">
          <a:blip r:embed="rId1"/>
          <a:srcRect l="45003" t="-50" r="-136"/>
          <a:stretch>
            <a:fillRect/>
          </a:stretch>
        </p:blipFill>
        <p:spPr>
          <a:xfrm>
            <a:off x="0" y="0"/>
            <a:ext cx="5041265" cy="51435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</p:pic>
      <p:sp>
        <p:nvSpPr>
          <p:cNvPr id="387" name="Google Shape;387;p28"/>
          <p:cNvSpPr/>
          <p:nvPr/>
        </p:nvSpPr>
        <p:spPr>
          <a:xfrm>
            <a:off x="2969895" y="-6985"/>
            <a:ext cx="6561455" cy="5154930"/>
          </a:xfrm>
          <a:custGeom>
            <a:avLst/>
            <a:gdLst/>
            <a:ahLst/>
            <a:cxnLst/>
            <a:rect l="l" t="t" r="r" b="b"/>
            <a:pathLst>
              <a:path w="4519997" h="5154650" extrusionOk="0">
                <a:moveTo>
                  <a:pt x="0" y="11430"/>
                </a:moveTo>
                <a:lnTo>
                  <a:pt x="4519997" y="0"/>
                </a:lnTo>
                <a:lnTo>
                  <a:pt x="4519997" y="5143499"/>
                </a:lnTo>
                <a:lnTo>
                  <a:pt x="1434058" y="5154650"/>
                </a:lnTo>
                <a:lnTo>
                  <a:pt x="0" y="114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88" name="Google Shape;388;p28"/>
          <p:cNvSpPr txBox="1"/>
          <p:nvPr/>
        </p:nvSpPr>
        <p:spPr>
          <a:xfrm>
            <a:off x="186690" y="2216150"/>
            <a:ext cx="3370580" cy="723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 panose="020B0604020202020204"/>
              <a:buNone/>
            </a:pPr>
            <a:r>
              <a:rPr lang="en-GB" sz="4800" b="1" i="0" u="none" strike="noStrike" cap="none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什么是标准</a:t>
            </a:r>
            <a:endParaRPr lang="zh-CN" sz="4800" b="0" i="0" u="none" strike="noStrike" cap="none">
              <a:solidFill>
                <a:schemeClr val="lt1"/>
              </a:solidFill>
              <a:latin typeface="Roboto" panose="02000000000000000000"/>
              <a:ea typeface="宋体" panose="02010600030101010101" pitchFamily="2" charset="-122"/>
              <a:cs typeface="Roboto" panose="02000000000000000000"/>
              <a:sym typeface="Roboto" panose="02000000000000000000"/>
            </a:endParaRPr>
          </a:p>
        </p:txBody>
      </p:sp>
      <p:sp>
        <p:nvSpPr>
          <p:cNvPr id="394" name="Google Shape;394;p28"/>
          <p:cNvSpPr txBox="1"/>
          <p:nvPr>
            <p:custDataLst>
              <p:tags r:id="rId2"/>
            </p:custDataLst>
          </p:nvPr>
        </p:nvSpPr>
        <p:spPr>
          <a:xfrm>
            <a:off x="4663440" y="384810"/>
            <a:ext cx="4480560" cy="437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20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提供指南、规范或程序的文件。</a:t>
            </a:r>
            <a:endParaRPr lang="zh-CN" altLang="en-US" sz="20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endParaRPr lang="zh-CN" altLang="en-US" sz="20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20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目标是确保产品、流程或系统的质量、安全和效率。</a:t>
            </a:r>
            <a:endParaRPr lang="zh-CN" altLang="en-US" sz="20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endParaRPr lang="zh-CN" altLang="en-US" sz="20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20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标准由政府、联盟、国家标准机构 (NSB) 或标准制定组织 (SDO) 制定。</a:t>
            </a:r>
            <a:endParaRPr lang="zh-CN" altLang="en-US" sz="20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endParaRPr sz="2000" b="0" i="0" u="none" strike="noStrike" cap="none">
              <a:solidFill>
                <a:srgbClr val="2751A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Roboto" panose="02000000000000000000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20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获取标准的内容对所有企业非常重要。</a:t>
            </a:r>
            <a:endParaRPr lang="zh-CN" altLang="en-US" sz="2000" b="0" i="0" u="none" strike="noStrike" cap="none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 advTm="4616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4"/>
          <p:cNvSpPr txBox="1"/>
          <p:nvPr/>
        </p:nvSpPr>
        <p:spPr>
          <a:xfrm>
            <a:off x="233680" y="1381125"/>
            <a:ext cx="8676005" cy="3469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0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标准的概念可以追溯到古代，一致的测量和质量在贸易和建筑中至关重要。</a:t>
            </a:r>
            <a:endParaRPr lang="zh-CN" altLang="en-US" sz="20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20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0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标准从非正式的指南演变为结构化、普遍认可的文件。</a:t>
            </a:r>
            <a:endParaRPr lang="zh-CN" altLang="en-US" sz="20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20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0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在现代社会, 国际标准开发因科技进步而加速了。如今, 标准涵盖了从电气安全到环境管理，再到几乎所有产品的测试方法和技术规范等方方面面，使得它们在全球化和互联互通的世界中不可或缺。</a:t>
            </a:r>
            <a:endParaRPr lang="zh-CN" altLang="en-US" sz="20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20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0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目前，超过 93% 的产品都需要遵守标准。</a:t>
            </a:r>
            <a:endParaRPr lang="en-GB" sz="2000">
              <a:solidFill>
                <a:srgbClr val="666666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pic>
        <p:nvPicPr>
          <p:cNvPr id="257" name="Google Shape;257;p24"/>
          <p:cNvPicPr preferRelativeResize="0"/>
          <p:nvPr/>
        </p:nvPicPr>
        <p:blipFill rotWithShape="1">
          <a:blip r:embed="rId1"/>
          <a:srcRect t="26583"/>
          <a:stretch>
            <a:fillRect/>
          </a:stretch>
        </p:blipFill>
        <p:spPr>
          <a:xfrm>
            <a:off x="0" y="-1"/>
            <a:ext cx="9143998" cy="1152935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24"/>
          <p:cNvSpPr txBox="1"/>
          <p:nvPr/>
        </p:nvSpPr>
        <p:spPr>
          <a:xfrm>
            <a:off x="298919" y="218808"/>
            <a:ext cx="6712200" cy="828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 i="0" u="none" strike="noStrike" cap="none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标准</a:t>
            </a:r>
            <a:r>
              <a:rPr lang="en-GB" sz="4800" b="1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的历史</a:t>
            </a:r>
            <a:endParaRPr lang="zh-CN" altLang="en-GB" sz="4800" b="0" i="0" u="none" strike="noStrike" cap="none">
              <a:solidFill>
                <a:schemeClr val="lt1"/>
              </a:solidFill>
              <a:latin typeface="Roboto" panose="02000000000000000000"/>
              <a:ea typeface="宋体" panose="02010600030101010101" pitchFamily="2" charset="-122"/>
              <a:cs typeface="Roboto" panose="02000000000000000000"/>
              <a:sym typeface="Roboto" panose="02000000000000000000"/>
            </a:endParaRPr>
          </a:p>
        </p:txBody>
      </p:sp>
    </p:spTree>
  </p:cSld>
  <p:clrMapOvr>
    <a:masterClrMapping/>
  </p:clrMapOvr>
  <p:transition advTm="7152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Google Shape;386;p28"/>
          <p:cNvPicPr preferRelativeResize="0"/>
          <p:nvPr/>
        </p:nvPicPr>
        <p:blipFill rotWithShape="1">
          <a:blip r:embed="rId1"/>
          <a:srcRect l="45003" t="-50" r="-136"/>
          <a:stretch>
            <a:fillRect/>
          </a:stretch>
        </p:blipFill>
        <p:spPr>
          <a:xfrm>
            <a:off x="13970" y="0"/>
            <a:ext cx="5041265" cy="51435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</p:pic>
      <p:sp>
        <p:nvSpPr>
          <p:cNvPr id="387" name="Google Shape;387;p28"/>
          <p:cNvSpPr/>
          <p:nvPr/>
        </p:nvSpPr>
        <p:spPr>
          <a:xfrm>
            <a:off x="2969895" y="-6985"/>
            <a:ext cx="6561455" cy="5154930"/>
          </a:xfrm>
          <a:custGeom>
            <a:avLst/>
            <a:gdLst/>
            <a:ahLst/>
            <a:cxnLst/>
            <a:rect l="l" t="t" r="r" b="b"/>
            <a:pathLst>
              <a:path w="4519997" h="5154650" extrusionOk="0">
                <a:moveTo>
                  <a:pt x="0" y="11430"/>
                </a:moveTo>
                <a:lnTo>
                  <a:pt x="4519997" y="0"/>
                </a:lnTo>
                <a:lnTo>
                  <a:pt x="4519997" y="5143499"/>
                </a:lnTo>
                <a:lnTo>
                  <a:pt x="1434058" y="5154650"/>
                </a:lnTo>
                <a:lnTo>
                  <a:pt x="0" y="114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88" name="Google Shape;388;p28"/>
          <p:cNvSpPr txBox="1"/>
          <p:nvPr/>
        </p:nvSpPr>
        <p:spPr>
          <a:xfrm>
            <a:off x="186690" y="1889125"/>
            <a:ext cx="3370580" cy="1376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 panose="020B0604020202020204"/>
              <a:buNone/>
            </a:pPr>
            <a:r>
              <a:rPr lang="en-GB" sz="4800" b="1" i="0" u="none" strike="noStrike" cap="none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为什么标准需要收费？</a:t>
            </a:r>
            <a:endParaRPr lang="zh-CN" sz="4800" b="0" i="0" u="none" strike="noStrike" cap="none">
              <a:solidFill>
                <a:schemeClr val="lt1"/>
              </a:solidFill>
              <a:latin typeface="Roboto" panose="02000000000000000000"/>
              <a:ea typeface="宋体" panose="02010600030101010101" pitchFamily="2" charset="-122"/>
              <a:cs typeface="Roboto" panose="02000000000000000000"/>
              <a:sym typeface="Roboto" panose="02000000000000000000"/>
            </a:endParaRPr>
          </a:p>
        </p:txBody>
      </p:sp>
      <p:sp>
        <p:nvSpPr>
          <p:cNvPr id="394" name="Google Shape;394;p28"/>
          <p:cNvSpPr txBox="1"/>
          <p:nvPr>
            <p:custDataLst>
              <p:tags r:id="rId2"/>
            </p:custDataLst>
          </p:nvPr>
        </p:nvSpPr>
        <p:spPr>
          <a:xfrm>
            <a:off x="4663440" y="384810"/>
            <a:ext cx="4480560" cy="437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20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大量资源开发, 包含研究, 工业专家的咨询, 和公众的研究</a:t>
            </a:r>
            <a:endParaRPr lang="zh-CN" altLang="en-US" sz="20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endParaRPr sz="2000" b="0" i="0" u="none" strike="noStrike" cap="none">
              <a:solidFill>
                <a:srgbClr val="2751A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Roboto" panose="02000000000000000000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20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比如：</a:t>
            </a:r>
            <a:r>
              <a:rPr lang="en-US" altLang="zh-CN" sz="20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ISO,ASTM,API</a:t>
            </a:r>
            <a:r>
              <a:rPr lang="zh-CN" altLang="en-US" sz="20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和</a:t>
            </a:r>
            <a:r>
              <a:rPr lang="en-US" altLang="zh-CN" sz="20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IEC, </a:t>
            </a:r>
            <a:r>
              <a:rPr lang="zh-CN" altLang="en-US" sz="20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依赖标准销售收入来维持这一进程</a:t>
            </a:r>
            <a:endParaRPr lang="zh-CN" altLang="en-US" sz="20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endParaRPr lang="zh-CN" altLang="en-US" sz="20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20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标准费用涵盖：维护，更新和全球分发标准，确保其价值和更新到最新版本。</a:t>
            </a:r>
            <a:endParaRPr lang="zh-CN" altLang="en-US" sz="20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endParaRPr lang="zh-CN" altLang="en-US" sz="2000" b="0" i="0" u="none" strike="noStrike" cap="none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endParaRPr lang="zh-CN" altLang="en-US" sz="2000" b="0" i="0" u="none" strike="noStrike" cap="none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 advTm="58004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Google Shape;386;p28"/>
          <p:cNvPicPr preferRelativeResize="0"/>
          <p:nvPr/>
        </p:nvPicPr>
        <p:blipFill rotWithShape="1">
          <a:blip r:embed="rId1"/>
          <a:srcRect l="45003" t="-50" r="-136"/>
          <a:stretch>
            <a:fillRect/>
          </a:stretch>
        </p:blipFill>
        <p:spPr>
          <a:xfrm>
            <a:off x="0" y="0"/>
            <a:ext cx="5041265" cy="51435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</p:pic>
      <p:sp>
        <p:nvSpPr>
          <p:cNvPr id="387" name="Google Shape;387;p28"/>
          <p:cNvSpPr/>
          <p:nvPr/>
        </p:nvSpPr>
        <p:spPr>
          <a:xfrm>
            <a:off x="2969895" y="-6985"/>
            <a:ext cx="6561455" cy="5154930"/>
          </a:xfrm>
          <a:custGeom>
            <a:avLst/>
            <a:gdLst/>
            <a:ahLst/>
            <a:cxnLst/>
            <a:rect l="l" t="t" r="r" b="b"/>
            <a:pathLst>
              <a:path w="4519997" h="5154650" extrusionOk="0">
                <a:moveTo>
                  <a:pt x="0" y="11430"/>
                </a:moveTo>
                <a:lnTo>
                  <a:pt x="4519997" y="0"/>
                </a:lnTo>
                <a:lnTo>
                  <a:pt x="4519997" y="5143499"/>
                </a:lnTo>
                <a:lnTo>
                  <a:pt x="1434058" y="5154650"/>
                </a:lnTo>
                <a:lnTo>
                  <a:pt x="0" y="114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88" name="Google Shape;388;p28"/>
          <p:cNvSpPr txBox="1"/>
          <p:nvPr/>
        </p:nvSpPr>
        <p:spPr>
          <a:xfrm>
            <a:off x="186690" y="1509395"/>
            <a:ext cx="3370580" cy="212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 panose="020B0604020202020204"/>
              <a:buNone/>
            </a:pPr>
            <a:r>
              <a:rPr lang="zh-CN" altLang="en-US" sz="4800" b="0" i="0" u="none" strike="noStrike" cap="none">
                <a:solidFill>
                  <a:schemeClr val="lt1"/>
                </a:solidFill>
                <a:latin typeface="Roboto" panose="02000000000000000000"/>
                <a:ea typeface="宋体" panose="02010600030101010101" pitchFamily="2" charset="-122"/>
                <a:cs typeface="Roboto" panose="02000000000000000000"/>
                <a:sym typeface="Roboto" panose="02000000000000000000"/>
              </a:rPr>
              <a:t>纳入法律法规的参考标准（</a:t>
            </a:r>
            <a:r>
              <a:rPr lang="en-US" altLang="zh-CN" sz="4800" b="0" i="0" u="none" strike="noStrike" cap="none">
                <a:solidFill>
                  <a:schemeClr val="lt1"/>
                </a:solidFill>
                <a:latin typeface="Roboto" panose="02000000000000000000"/>
                <a:ea typeface="宋体" panose="02010600030101010101" pitchFamily="2" charset="-122"/>
                <a:cs typeface="Roboto" panose="02000000000000000000"/>
                <a:sym typeface="Roboto" panose="02000000000000000000"/>
              </a:rPr>
              <a:t>IBR</a:t>
            </a:r>
            <a:r>
              <a:rPr lang="zh-CN" altLang="en-US" sz="4800" b="0" i="0" u="none" strike="noStrike" cap="none">
                <a:solidFill>
                  <a:schemeClr val="lt1"/>
                </a:solidFill>
                <a:latin typeface="Roboto" panose="02000000000000000000"/>
                <a:ea typeface="宋体" panose="02010600030101010101" pitchFamily="2" charset="-122"/>
                <a:cs typeface="Roboto" panose="02000000000000000000"/>
                <a:sym typeface="Roboto" panose="02000000000000000000"/>
              </a:rPr>
              <a:t>）</a:t>
            </a:r>
            <a:endParaRPr lang="zh-CN" altLang="en-US" sz="4800" b="0" i="0" u="none" strike="noStrike" cap="none">
              <a:solidFill>
                <a:schemeClr val="lt1"/>
              </a:solidFill>
              <a:latin typeface="Roboto" panose="02000000000000000000"/>
              <a:ea typeface="宋体" panose="02010600030101010101" pitchFamily="2" charset="-122"/>
              <a:cs typeface="Roboto" panose="02000000000000000000"/>
              <a:sym typeface="Roboto" panose="02000000000000000000"/>
            </a:endParaRPr>
          </a:p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 panose="020B0604020202020204"/>
              <a:buNone/>
            </a:pPr>
            <a:endParaRPr lang="zh-CN" sz="4800" b="0" i="0" u="none" strike="noStrike" cap="none">
              <a:solidFill>
                <a:schemeClr val="lt1"/>
              </a:solidFill>
              <a:latin typeface="Roboto" panose="02000000000000000000"/>
              <a:ea typeface="宋体" panose="02010600030101010101" pitchFamily="2" charset="-122"/>
              <a:cs typeface="Roboto" panose="02000000000000000000"/>
              <a:sym typeface="Roboto" panose="02000000000000000000"/>
            </a:endParaRPr>
          </a:p>
        </p:txBody>
      </p:sp>
      <p:sp>
        <p:nvSpPr>
          <p:cNvPr id="394" name="Google Shape;394;p28"/>
          <p:cNvSpPr txBox="1"/>
          <p:nvPr>
            <p:custDataLst>
              <p:tags r:id="rId2"/>
            </p:custDataLst>
          </p:nvPr>
        </p:nvSpPr>
        <p:spPr>
          <a:xfrm>
            <a:off x="4876800" y="508635"/>
            <a:ext cx="4217035" cy="3946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20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标准可以通过引用的方式纳入法律法规。</a:t>
            </a:r>
            <a:endParaRPr lang="zh-CN" altLang="en-US" sz="20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endParaRPr lang="zh-CN" altLang="en-US" sz="20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20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美国联邦法规中有超过 25,000 条标准引用</a:t>
            </a:r>
            <a:endParaRPr lang="zh-CN" altLang="en-US" sz="20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endParaRPr lang="zh-CN" altLang="en-US" sz="20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20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加拿大法规中有超过 6,500 条标准引用。</a:t>
            </a:r>
            <a:endParaRPr lang="zh-CN" altLang="en-US" sz="20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endParaRPr lang="zh-CN" altLang="en-US" sz="2000" b="0" i="0" u="none" strike="noStrike" cap="none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 advTm="78808"/>
</p:sld>
</file>

<file path=ppt/tags/tag1.xml><?xml version="1.0" encoding="utf-8"?>
<p:tagLst xmlns:p="http://schemas.openxmlformats.org/presentationml/2006/main">
  <p:tag name="KSO_WM_DIAGRAM_VIRTUALLY_FRAME" val="{&quot;height&quot;:179.40763779527555,&quot;left&quot;:360,&quot;top&quot;:211.02157480314958,&quot;width&quot;:368.5328346456693}"/>
</p:tagLst>
</file>

<file path=ppt/tags/tag10.xml><?xml version="1.0" encoding="utf-8"?>
<p:tagLst xmlns:p="http://schemas.openxmlformats.org/presentationml/2006/main">
  <p:tag name="KSO_WM_DIAGRAM_VIRTUALLY_FRAME" val="{&quot;height&quot;:179.40763779527555,&quot;left&quot;:360,&quot;top&quot;:211.02157480314958,&quot;width&quot;:368.5328346456693}"/>
</p:tagLst>
</file>

<file path=ppt/tags/tag11.xml><?xml version="1.0" encoding="utf-8"?>
<p:tagLst xmlns:p="http://schemas.openxmlformats.org/presentationml/2006/main">
  <p:tag name="KSO_WM_DIAGRAM_VIRTUALLY_FRAME" val="{&quot;height&quot;:179.40763779527555,&quot;left&quot;:360,&quot;top&quot;:211.02157480314958,&quot;width&quot;:368.5328346456693}"/>
</p:tagLst>
</file>

<file path=ppt/tags/tag12.xml><?xml version="1.0" encoding="utf-8"?>
<p:tagLst xmlns:p="http://schemas.openxmlformats.org/presentationml/2006/main">
  <p:tag name="KSO_WM_DIAGRAM_VIRTUALLY_FRAME" val="{&quot;height&quot;:177.7873228346456,&quot;left&quot;:369.0927559055118,&quot;top&quot;:212.64188976377955,&quot;width&quot;:359.4400787401575}"/>
</p:tagLst>
</file>

<file path=ppt/tags/tag13.xml><?xml version="1.0" encoding="utf-8"?>
<p:tagLst xmlns:p="http://schemas.openxmlformats.org/presentationml/2006/main">
  <p:tag name="KSO_WM_DIAGRAM_VIRTUALLY_FRAME" val="{&quot;height&quot;:177.7873228346456,&quot;left&quot;:369.0927559055118,&quot;top&quot;:212.64188976377955,&quot;width&quot;:359.4400787401575}"/>
</p:tagLst>
</file>

<file path=ppt/tags/tag14.xml><?xml version="1.0" encoding="utf-8"?>
<p:tagLst xmlns:p="http://schemas.openxmlformats.org/presentationml/2006/main">
  <p:tag name="KSO_WM_DIAGRAM_VIRTUALLY_FRAME" val="{&quot;height&quot;:177.7873228346456,&quot;left&quot;:369.0927559055118,&quot;top&quot;:212.64188976377955,&quot;width&quot;:359.4400787401575}"/>
</p:tagLst>
</file>

<file path=ppt/tags/tag15.xml><?xml version="1.0" encoding="utf-8"?>
<p:tagLst xmlns:p="http://schemas.openxmlformats.org/presentationml/2006/main">
  <p:tag name="KSO_WM_DIAGRAM_VIRTUALLY_FRAME" val="{&quot;height&quot;:177.7873228346456,&quot;left&quot;:369.0927559055118,&quot;top&quot;:212.64188976377955,&quot;width&quot;:359.4400787401575}"/>
</p:tagLst>
</file>

<file path=ppt/tags/tag16.xml><?xml version="1.0" encoding="utf-8"?>
<p:tagLst xmlns:p="http://schemas.openxmlformats.org/presentationml/2006/main">
  <p:tag name="KSO_WM_DIAGRAM_VIRTUALLY_FRAME" val="{&quot;height&quot;:177.7873228346456,&quot;left&quot;:369.0927559055118,&quot;top&quot;:212.64188976377955,&quot;width&quot;:359.4400787401575}"/>
</p:tagLst>
</file>

<file path=ppt/tags/tag17.xml><?xml version="1.0" encoding="utf-8"?>
<p:tagLst xmlns:p="http://schemas.openxmlformats.org/presentationml/2006/main">
  <p:tag name="KSO_WM_DIAGRAM_VIRTUALLY_FRAME" val="{&quot;height&quot;:177.7873228346456,&quot;left&quot;:369.0927559055118,&quot;top&quot;:212.64188976377955,&quot;width&quot;:359.4400787401575}"/>
</p:tagLst>
</file>

<file path=ppt/tags/tag18.xml><?xml version="1.0" encoding="utf-8"?>
<p:tagLst xmlns:p="http://schemas.openxmlformats.org/presentationml/2006/main">
  <p:tag name="KSO_WM_DIAGRAM_VIRTUALLY_FRAME" val="{&quot;height&quot;:177.7873228346456,&quot;left&quot;:369.0927559055118,&quot;top&quot;:212.64188976377955,&quot;width&quot;:359.4400787401575}"/>
</p:tagLst>
</file>

<file path=ppt/tags/tag19.xml><?xml version="1.0" encoding="utf-8"?>
<p:tagLst xmlns:p="http://schemas.openxmlformats.org/presentationml/2006/main">
  <p:tag name="KSO_WM_DIAGRAM_VIRTUALLY_FRAME" val="{&quot;height&quot;:179.40763779527555,&quot;left&quot;:360,&quot;top&quot;:211.02157480314958,&quot;width&quot;:368.5328346456693}"/>
</p:tagLst>
</file>

<file path=ppt/tags/tag2.xml><?xml version="1.0" encoding="utf-8"?>
<p:tagLst xmlns:p="http://schemas.openxmlformats.org/presentationml/2006/main">
  <p:tag name="KSO_WM_DIAGRAM_VIRTUALLY_FRAME" val="{&quot;height&quot;:179.40763779527555,&quot;left&quot;:360,&quot;top&quot;:211.02157480314958,&quot;width&quot;:368.5328346456693}"/>
</p:tagLst>
</file>

<file path=ppt/tags/tag20.xml><?xml version="1.0" encoding="utf-8"?>
<p:tagLst xmlns:p="http://schemas.openxmlformats.org/presentationml/2006/main">
  <p:tag name="KSO_WM_DIAGRAM_VIRTUALLY_FRAME" val="{&quot;height&quot;:179.40763779527555,&quot;left&quot;:360,&quot;top&quot;:211.02157480314958,&quot;width&quot;:368.5328346456693}"/>
</p:tagLst>
</file>

<file path=ppt/tags/tag21.xml><?xml version="1.0" encoding="utf-8"?>
<p:tagLst xmlns:p="http://schemas.openxmlformats.org/presentationml/2006/main">
  <p:tag name="KSO_WM_DIAGRAM_VIRTUALLY_FRAME" val="{&quot;height&quot;:177.7873228346456,&quot;left&quot;:383.91291338582676,&quot;top&quot;:212.64188976377955,&quot;width&quot;:344.6199212598425}"/>
</p:tagLst>
</file>

<file path=ppt/tags/tag22.xml><?xml version="1.0" encoding="utf-8"?>
<p:tagLst xmlns:p="http://schemas.openxmlformats.org/presentationml/2006/main">
  <p:tag name="KSO_WM_DIAGRAM_VIRTUALLY_FRAME" val="{&quot;height&quot;:177.7873228346456,&quot;left&quot;:383.91291338582676,&quot;top&quot;:212.64188976377955,&quot;width&quot;:344.6199212598425}"/>
</p:tagLst>
</file>

<file path=ppt/tags/tag23.xml><?xml version="1.0" encoding="utf-8"?>
<p:tagLst xmlns:p="http://schemas.openxmlformats.org/presentationml/2006/main">
  <p:tag name="KSO_WM_DIAGRAM_VIRTUALLY_FRAME" val="{&quot;height&quot;:177.7873228346456,&quot;left&quot;:383.91291338582676,&quot;top&quot;:212.64188976377955,&quot;width&quot;:344.6199212598425}"/>
</p:tagLst>
</file>

<file path=ppt/tags/tag24.xml><?xml version="1.0" encoding="utf-8"?>
<p:tagLst xmlns:p="http://schemas.openxmlformats.org/presentationml/2006/main">
  <p:tag name="KSO_WM_DIAGRAM_VIRTUALLY_FRAME" val="{&quot;height&quot;:177.7873228346456,&quot;left&quot;:383.91291338582676,&quot;top&quot;:212.64188976377955,&quot;width&quot;:344.6199212598425}"/>
</p:tagLst>
</file>

<file path=ppt/tags/tag25.xml><?xml version="1.0" encoding="utf-8"?>
<p:tagLst xmlns:p="http://schemas.openxmlformats.org/presentationml/2006/main">
  <p:tag name="KSO_WM_DIAGRAM_VIRTUALLY_FRAME" val="{&quot;height&quot;:177.7873228346456,&quot;left&quot;:383.91291338582676,&quot;top&quot;:212.64188976377955,&quot;width&quot;:344.6199212598425}"/>
</p:tagLst>
</file>

<file path=ppt/tags/tag26.xml><?xml version="1.0" encoding="utf-8"?>
<p:tagLst xmlns:p="http://schemas.openxmlformats.org/presentationml/2006/main">
  <p:tag name="KSO_WM_DIAGRAM_VIRTUALLY_FRAME" val="{&quot;height&quot;:177.7873228346456,&quot;left&quot;:383.91291338582676,&quot;top&quot;:212.64188976377955,&quot;width&quot;:344.6199212598425}"/>
</p:tagLst>
</file>

<file path=ppt/tags/tag27.xml><?xml version="1.0" encoding="utf-8"?>
<p:tagLst xmlns:p="http://schemas.openxmlformats.org/presentationml/2006/main">
  <p:tag name="KSO_WM_DIAGRAM_VIRTUALLY_FRAME" val="{&quot;height&quot;:177.7873228346456,&quot;left&quot;:383.91291338582676,&quot;top&quot;:212.64188976377955,&quot;width&quot;:344.6199212598425}"/>
</p:tagLst>
</file>

<file path=ppt/tags/tag28.xml><?xml version="1.0" encoding="utf-8"?>
<p:tagLst xmlns:p="http://schemas.openxmlformats.org/presentationml/2006/main">
  <p:tag name="KSO_WM_DIAGRAM_VIRTUALLY_FRAME" val="{&quot;height&quot;:313.8,&quot;left&quot;:298.410157480315,&quot;top&quot;:30.85,&quot;width&quot;:391.93984251968504}"/>
</p:tagLst>
</file>

<file path=ppt/tags/tag29.xml><?xml version="1.0" encoding="utf-8"?>
<p:tagLst xmlns:p="http://schemas.openxmlformats.org/presentationml/2006/main">
  <p:tag name="KSO_WM_DIAGRAM_VIRTUALLY_FRAME" val="{&quot;height&quot;:313.8,&quot;left&quot;:298.410157480315,&quot;top&quot;:30.85,&quot;width&quot;:391.93984251968504}"/>
</p:tagLst>
</file>

<file path=ppt/tags/tag3.xml><?xml version="1.0" encoding="utf-8"?>
<p:tagLst xmlns:p="http://schemas.openxmlformats.org/presentationml/2006/main">
  <p:tag name="KSO_WM_DIAGRAM_VIRTUALLY_FRAME" val="{&quot;height&quot;:179.40763779527555,&quot;left&quot;:360,&quot;top&quot;:211.02157480314958,&quot;width&quot;:368.5328346456693}"/>
</p:tagLst>
</file>

<file path=ppt/tags/tag30.xml><?xml version="1.0" encoding="utf-8"?>
<p:tagLst xmlns:p="http://schemas.openxmlformats.org/presentationml/2006/main">
  <p:tag name="KSO_WM_DIAGRAM_VIRTUALLY_FRAME" val="{&quot;height&quot;:313.8,&quot;left&quot;:298.410157480315,&quot;top&quot;:30.85,&quot;width&quot;:391.93984251968504}"/>
</p:tagLst>
</file>

<file path=ppt/tags/tag31.xml><?xml version="1.0" encoding="utf-8"?>
<p:tagLst xmlns:p="http://schemas.openxmlformats.org/presentationml/2006/main">
  <p:tag name="KSO_WM_DIAGRAM_VIRTUALLY_FRAME" val="{&quot;height&quot;:313.8,&quot;left&quot;:298.410157480315,&quot;top&quot;:30.85,&quot;width&quot;:391.93984251968504}"/>
</p:tagLst>
</file>

<file path=ppt/tags/tag32.xml><?xml version="1.0" encoding="utf-8"?>
<p:tagLst xmlns:p="http://schemas.openxmlformats.org/presentationml/2006/main">
  <p:tag name="KSO_WM_DIAGRAM_VIRTUALLY_FRAME" val="{&quot;height&quot;:313.8,&quot;left&quot;:298.410157480315,&quot;top&quot;:30.85,&quot;width&quot;:391.93984251968504}"/>
</p:tagLst>
</file>

<file path=ppt/tags/tag33.xml><?xml version="1.0" encoding="utf-8"?>
<p:tagLst xmlns:p="http://schemas.openxmlformats.org/presentationml/2006/main">
  <p:tag name="KSO_WM_DIAGRAM_VIRTUALLY_FRAME" val="{&quot;height&quot;:313.8,&quot;left&quot;:298.410157480315,&quot;top&quot;:30.85,&quot;width&quot;:391.93984251968504}"/>
</p:tagLst>
</file>

<file path=ppt/tags/tag34.xml><?xml version="1.0" encoding="utf-8"?>
<p:tagLst xmlns:p="http://schemas.openxmlformats.org/presentationml/2006/main">
  <p:tag name="KSO_WM_DIAGRAM_VIRTUALLY_FRAME" val="{&quot;height&quot;:313.8,&quot;left&quot;:298.410157480315,&quot;top&quot;:30.85,&quot;width&quot;:391.93984251968504}"/>
</p:tagLst>
</file>

<file path=ppt/tags/tag35.xml><?xml version="1.0" encoding="utf-8"?>
<p:tagLst xmlns:p="http://schemas.openxmlformats.org/presentationml/2006/main">
  <p:tag name="KSO_WM_DIAGRAM_VIRTUALLY_FRAME" val="{&quot;height&quot;:313.8,&quot;left&quot;:298.410157480315,&quot;top&quot;:30.85,&quot;width&quot;:391.93984251968504}"/>
</p:tagLst>
</file>

<file path=ppt/tags/tag36.xml><?xml version="1.0" encoding="utf-8"?>
<p:tagLst xmlns:p="http://schemas.openxmlformats.org/presentationml/2006/main">
  <p:tag name="KSO_WM_DIAGRAM_VIRTUALLY_FRAME" val="{&quot;height&quot;:313.8,&quot;left&quot;:298.410157480315,&quot;top&quot;:30.85,&quot;width&quot;:391.93984251968504}"/>
</p:tagLst>
</file>

<file path=ppt/tags/tag37.xml><?xml version="1.0" encoding="utf-8"?>
<p:tagLst xmlns:p="http://schemas.openxmlformats.org/presentationml/2006/main">
  <p:tag name="KSO_WM_DIAGRAM_VIRTUALLY_FRAME" val="{&quot;height&quot;:313.8,&quot;left&quot;:298.410157480315,&quot;top&quot;:30.85,&quot;width&quot;:391.93984251968504}"/>
</p:tagLst>
</file>

<file path=ppt/tags/tag38.xml><?xml version="1.0" encoding="utf-8"?>
<p:tagLst xmlns:p="http://schemas.openxmlformats.org/presentationml/2006/main">
  <p:tag name="KSO_WM_DIAGRAM_VIRTUALLY_FRAME" val="{&quot;height&quot;:313.8,&quot;left&quot;:298.410157480315,&quot;top&quot;:30.85,&quot;width&quot;:391.93984251968504}"/>
</p:tagLst>
</file>

<file path=ppt/tags/tag39.xml><?xml version="1.0" encoding="utf-8"?>
<p:tagLst xmlns:p="http://schemas.openxmlformats.org/presentationml/2006/main">
  <p:tag name="KSO_WM_DIAGRAM_VIRTUALLY_FRAME" val="{&quot;height&quot;:313.8,&quot;left&quot;:298.410157480315,&quot;top&quot;:30.85,&quot;width&quot;:391.93984251968504}"/>
</p:tagLst>
</file>

<file path=ppt/tags/tag4.xml><?xml version="1.0" encoding="utf-8"?>
<p:tagLst xmlns:p="http://schemas.openxmlformats.org/presentationml/2006/main">
  <p:tag name="KSO_WM_DIAGRAM_VIRTUALLY_FRAME" val="{&quot;height&quot;:179.40763779527555,&quot;left&quot;:360,&quot;top&quot;:211.02157480314958,&quot;width&quot;:368.5328346456693}"/>
</p:tagLst>
</file>

<file path=ppt/tags/tag40.xml><?xml version="1.0" encoding="utf-8"?>
<p:tagLst xmlns:p="http://schemas.openxmlformats.org/presentationml/2006/main">
  <p:tag name="KSO_WM_DIAGRAM_VIRTUALLY_FRAME" val="{&quot;height&quot;:313.8,&quot;left&quot;:298.410157480315,&quot;top&quot;:30.85,&quot;width&quot;:391.93984251968504}"/>
</p:tagLst>
</file>

<file path=ppt/tags/tag41.xml><?xml version="1.0" encoding="utf-8"?>
<p:tagLst xmlns:p="http://schemas.openxmlformats.org/presentationml/2006/main">
  <p:tag name="KSO_WM_DIAGRAM_VIRTUALLY_FRAME" val="{&quot;height&quot;:313.8,&quot;left&quot;:298.410157480315,&quot;top&quot;:30.85,&quot;width&quot;:391.93984251968504}"/>
</p:tagLst>
</file>

<file path=ppt/tags/tag42.xml><?xml version="1.0" encoding="utf-8"?>
<p:tagLst xmlns:p="http://schemas.openxmlformats.org/presentationml/2006/main">
  <p:tag name="KSO_WM_DIAGRAM_VIRTUALLY_FRAME" val="{&quot;height&quot;:313.8,&quot;left&quot;:298.410157480315,&quot;top&quot;:30.85,&quot;width&quot;:391.93984251968504}"/>
</p:tagLst>
</file>

<file path=ppt/tags/tag43.xml><?xml version="1.0" encoding="utf-8"?>
<p:tagLst xmlns:p="http://schemas.openxmlformats.org/presentationml/2006/main">
  <p:tag name="KSO_WM_DIAGRAM_VIRTUALLY_FRAME" val="{&quot;height&quot;:313.8,&quot;left&quot;:298.410157480315,&quot;top&quot;:30.85,&quot;width&quot;:391.93984251968504}"/>
</p:tagLst>
</file>

<file path=ppt/tags/tag44.xml><?xml version="1.0" encoding="utf-8"?>
<p:tagLst xmlns:p="http://schemas.openxmlformats.org/presentationml/2006/main">
  <p:tag name="KSO_WM_DIAGRAM_VIRTUALLY_FRAME" val="{&quot;height&quot;:313.8,&quot;left&quot;:298.410157480315,&quot;top&quot;:30.85,&quot;width&quot;:391.93984251968504}"/>
</p:tagLst>
</file>

<file path=ppt/tags/tag45.xml><?xml version="1.0" encoding="utf-8"?>
<p:tagLst xmlns:p="http://schemas.openxmlformats.org/presentationml/2006/main">
  <p:tag name="KSO_WM_DIAGRAM_VIRTUALLY_FRAME" val="{&quot;height&quot;:313.8,&quot;left&quot;:298.410157480315,&quot;top&quot;:30.85,&quot;width&quot;:391.93984251968504}"/>
</p:tagLst>
</file>

<file path=ppt/tags/tag46.xml><?xml version="1.0" encoding="utf-8"?>
<p:tagLst xmlns:p="http://schemas.openxmlformats.org/presentationml/2006/main">
  <p:tag name="KSO_WM_DIAGRAM_VIRTUALLY_FRAME" val="{&quot;height&quot;:313.8,&quot;left&quot;:298.410157480315,&quot;top&quot;:30.85,&quot;width&quot;:391.93984251968504}"/>
</p:tagLst>
</file>

<file path=ppt/tags/tag5.xml><?xml version="1.0" encoding="utf-8"?>
<p:tagLst xmlns:p="http://schemas.openxmlformats.org/presentationml/2006/main">
  <p:tag name="KSO_WM_DIAGRAM_VIRTUALLY_FRAME" val="{&quot;height&quot;:179.40763779527555,&quot;left&quot;:360,&quot;top&quot;:211.02157480314958,&quot;width&quot;:368.5328346456693}"/>
</p:tagLst>
</file>

<file path=ppt/tags/tag6.xml><?xml version="1.0" encoding="utf-8"?>
<p:tagLst xmlns:p="http://schemas.openxmlformats.org/presentationml/2006/main">
  <p:tag name="KSO_WM_DIAGRAM_VIRTUALLY_FRAME" val="{&quot;height&quot;:179.40763779527555,&quot;left&quot;:360,&quot;top&quot;:211.02157480314958,&quot;width&quot;:368.5328346456693}"/>
</p:tagLst>
</file>

<file path=ppt/tags/tag7.xml><?xml version="1.0" encoding="utf-8"?>
<p:tagLst xmlns:p="http://schemas.openxmlformats.org/presentationml/2006/main">
  <p:tag name="KSO_WM_DIAGRAM_VIRTUALLY_FRAME" val="{&quot;height&quot;:179.40763779527555,&quot;left&quot;:360,&quot;top&quot;:211.02157480314958,&quot;width&quot;:368.5328346456693}"/>
</p:tagLst>
</file>

<file path=ppt/tags/tag8.xml><?xml version="1.0" encoding="utf-8"?>
<p:tagLst xmlns:p="http://schemas.openxmlformats.org/presentationml/2006/main">
  <p:tag name="KSO_WM_DIAGRAM_VIRTUALLY_FRAME" val="{&quot;height&quot;:179.40763779527555,&quot;left&quot;:360,&quot;top&quot;:211.02157480314958,&quot;width&quot;:368.5328346456693}"/>
</p:tagLst>
</file>

<file path=ppt/tags/tag9.xml><?xml version="1.0" encoding="utf-8"?>
<p:tagLst xmlns:p="http://schemas.openxmlformats.org/presentationml/2006/main">
  <p:tag name="KSO_WM_DIAGRAM_VIRTUALLY_FRAME" val="{&quot;height&quot;:179.40763779527555,&quot;left&quot;:360,&quot;top&quot;:211.02157480314958,&quot;width&quot;:368.5328346456693}"/>
</p:tagLst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4542</Words>
  <Application>WPS 演示</Application>
  <PresentationFormat/>
  <Paragraphs>381</Paragraphs>
  <Slides>33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3" baseType="lpstr">
      <vt:lpstr>Arial</vt:lpstr>
      <vt:lpstr>宋体</vt:lpstr>
      <vt:lpstr>Wingdings</vt:lpstr>
      <vt:lpstr>Arial</vt:lpstr>
      <vt:lpstr>Roboto</vt:lpstr>
      <vt:lpstr>Calibri</vt:lpstr>
      <vt:lpstr>微软雅黑</vt:lpstr>
      <vt:lpstr>Roboto Condensed</vt:lpstr>
      <vt:lpstr>Arial Unicode MS</vt:lpstr>
      <vt:lpstr>Simple Light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tao</cp:lastModifiedBy>
  <cp:revision>7</cp:revision>
  <dcterms:created xsi:type="dcterms:W3CDTF">2025-09-14T15:36:00Z</dcterms:created>
  <dcterms:modified xsi:type="dcterms:W3CDTF">2025-11-24T09:14:24Z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381F26B1C40C4E5EB62FA7DBA844F58D_13</vt:lpwstr>
  </property>
  <property fmtid="{D5CDD505-2E9C-101B-9397-08002B2CF9AE}" pid="3" name="KSOProductBuildVer">
    <vt:lpwstr>2052-12.1.0.23125</vt:lpwstr>
  </property>
</Properties>
</file>